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charts/chart19.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theme/themeOverride14.xml" ContentType="application/vnd.openxmlformats-officedocument.themeOverride+xml"/>
  <Override PartName="/ppt/charts/chart22.xml" ContentType="application/vnd.openxmlformats-officedocument.drawingml.chart+xml"/>
  <Override PartName="/ppt/theme/themeOverride15.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6.xml" ContentType="application/vnd.openxmlformats-officedocument.themeOverride+xml"/>
  <Override PartName="/ppt/charts/chart24.xml" ContentType="application/vnd.openxmlformats-officedocument.drawingml.chart+xml"/>
  <Override PartName="/ppt/theme/themeOverride17.xml" ContentType="application/vnd.openxmlformats-officedocument.themeOverride+xml"/>
  <Override PartName="/ppt/charts/chart25.xml" ContentType="application/vnd.openxmlformats-officedocument.drawingml.chart+xml"/>
  <Override PartName="/ppt/theme/themeOverride18.xml" ContentType="application/vnd.openxmlformats-officedocument.themeOverrid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9.xml" ContentType="application/vnd.openxmlformats-officedocument.themeOverride+xml"/>
  <Override PartName="/ppt/charts/chart27.xml" ContentType="application/vnd.openxmlformats-officedocument.drawingml.chart+xml"/>
  <Override PartName="/ppt/theme/themeOverride20.xml" ContentType="application/vnd.openxmlformats-officedocument.themeOverride+xml"/>
  <Override PartName="/ppt/charts/chart28.xml" ContentType="application/vnd.openxmlformats-officedocument.drawingml.chart+xml"/>
  <Override PartName="/ppt/theme/themeOverride21.xml" ContentType="application/vnd.openxmlformats-officedocument.themeOverride+xml"/>
  <Override PartName="/ppt/charts/chart29.xml" ContentType="application/vnd.openxmlformats-officedocument.drawingml.chart+xml"/>
  <Override PartName="/ppt/theme/themeOverride22.xml" ContentType="application/vnd.openxmlformats-officedocument.themeOverride+xml"/>
  <Override PartName="/ppt/drawings/drawing5.xml" ContentType="application/vnd.openxmlformats-officedocument.drawingml.chartshapes+xml"/>
  <Override PartName="/ppt/charts/chart30.xml" ContentType="application/vnd.openxmlformats-officedocument.drawingml.chart+xml"/>
  <Override PartName="/ppt/theme/themeOverride23.xml" ContentType="application/vnd.openxmlformats-officedocument.themeOverride+xml"/>
  <Override PartName="/ppt/drawings/drawing6.xml" ContentType="application/vnd.openxmlformats-officedocument.drawingml.chartshapes+xml"/>
  <Override PartName="/ppt/charts/chart31.xml" ContentType="application/vnd.openxmlformats-officedocument.drawingml.chart+xml"/>
  <Override PartName="/ppt/theme/themeOverride24.xml" ContentType="application/vnd.openxmlformats-officedocument.themeOverride+xml"/>
  <Override PartName="/ppt/drawings/drawing7.xml" ContentType="application/vnd.openxmlformats-officedocument.drawingml.chartshapes+xml"/>
  <Override PartName="/ppt/charts/chart3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5.xml" ContentType="application/vnd.openxmlformats-officedocument.themeOverride+xml"/>
  <Override PartName="/ppt/charts/chart3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7.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1017" r:id="rId2"/>
    <p:sldId id="1309" r:id="rId3"/>
    <p:sldId id="1018" r:id="rId4"/>
    <p:sldId id="1369" r:id="rId5"/>
    <p:sldId id="1019" r:id="rId6"/>
    <p:sldId id="1331" r:id="rId7"/>
    <p:sldId id="1392" r:id="rId8"/>
    <p:sldId id="726" r:id="rId9"/>
    <p:sldId id="1146" r:id="rId10"/>
    <p:sldId id="1147" r:id="rId11"/>
    <p:sldId id="1366" r:id="rId12"/>
    <p:sldId id="1364" r:id="rId13"/>
    <p:sldId id="1187" r:id="rId14"/>
    <p:sldId id="1236" r:id="rId15"/>
    <p:sldId id="1168" r:id="rId16"/>
    <p:sldId id="1169" r:id="rId17"/>
    <p:sldId id="1363" r:id="rId18"/>
    <p:sldId id="1362" r:id="rId19"/>
    <p:sldId id="1163" r:id="rId20"/>
    <p:sldId id="1378" r:id="rId21"/>
    <p:sldId id="1381" r:id="rId22"/>
    <p:sldId id="1359" r:id="rId23"/>
    <p:sldId id="1341" r:id="rId24"/>
    <p:sldId id="1376" r:id="rId25"/>
    <p:sldId id="1031" r:id="rId26"/>
    <p:sldId id="1032" r:id="rId27"/>
    <p:sldId id="1033" r:id="rId28"/>
    <p:sldId id="1035" r:id="rId29"/>
    <p:sldId id="1346" r:id="rId30"/>
    <p:sldId id="1345" r:id="rId31"/>
    <p:sldId id="1287" r:id="rId32"/>
    <p:sldId id="1371" r:id="rId33"/>
    <p:sldId id="1372" r:id="rId34"/>
    <p:sldId id="1377" r:id="rId35"/>
    <p:sldId id="1047" r:id="rId36"/>
    <p:sldId id="1025" r:id="rId37"/>
    <p:sldId id="1026" r:id="rId38"/>
    <p:sldId id="734" r:id="rId39"/>
    <p:sldId id="1038" r:id="rId40"/>
    <p:sldId id="1282" r:id="rId41"/>
    <p:sldId id="1335" r:id="rId42"/>
    <p:sldId id="1041" r:id="rId43"/>
    <p:sldId id="760" r:id="rId44"/>
    <p:sldId id="1044" r:id="rId45"/>
    <p:sldId id="1338" r:id="rId46"/>
    <p:sldId id="1348" r:id="rId47"/>
    <p:sldId id="1191" r:id="rId48"/>
    <p:sldId id="1379" r:id="rId49"/>
    <p:sldId id="1389" r:id="rId50"/>
    <p:sldId id="1390" r:id="rId51"/>
    <p:sldId id="1397" r:id="rId52"/>
    <p:sldId id="1398" r:id="rId53"/>
    <p:sldId id="1399" r:id="rId54"/>
    <p:sldId id="1406" r:id="rId55"/>
    <p:sldId id="1401" r:id="rId56"/>
    <p:sldId id="1405" r:id="rId57"/>
    <p:sldId id="1404" r:id="rId58"/>
    <p:sldId id="1407" r:id="rId59"/>
    <p:sldId id="385" r:id="rId6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6FF"/>
    <a:srgbClr val="CCECFF"/>
    <a:srgbClr val="00CC00"/>
    <a:srgbClr val="F4E9E9"/>
    <a:srgbClr val="E8D0D0"/>
    <a:srgbClr val="FFFFCC"/>
    <a:srgbClr val="009900"/>
    <a:srgbClr val="CC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96" autoAdjust="0"/>
    <p:restoredTop sz="96215" autoAdjust="0"/>
  </p:normalViewPr>
  <p:slideViewPr>
    <p:cSldViewPr>
      <p:cViewPr>
        <p:scale>
          <a:sx n="100" d="100"/>
          <a:sy n="100" d="100"/>
        </p:scale>
        <p:origin x="1548" y="3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9060"/>
    </p:cViewPr>
  </p:sorterViewPr>
  <p:notesViewPr>
    <p:cSldViewPr>
      <p:cViewPr>
        <p:scale>
          <a:sx n="80" d="100"/>
          <a:sy n="80" d="100"/>
        </p:scale>
        <p:origin x="-1278" y="1536"/>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bsp-nas.its.bethel.edu\Departments\FinancialPlanning\Dept\CCCU\Wealth%20Index\Wealth%20index%201819.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23.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bsp-nas.its.bethel.edu\Departments\FinancialPlanning\Dept\CCCU\Longitudinal%20Data\CCCU%20Longitudinal%20Data%20-%202019BU_01%2020191231.xlsm" TargetMode="External"/><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bsp-nas.its.bethel.edu\Departments\FinancialPlanning\Dept\CCCU\2018-Nov\Impact%20of%20Govt%20Aid\Bethel%20Survey%202018%20Impact%20of%20Title%20IV%20Aid.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bsp-nas.its.bethel.edu\Departments\FinancialPlanning\Dept\CCCU\2018-Nov\Impact%20of%20Govt%20Aid\Bethel%20Survey%202018%20Impact%20of%20Title%20IV%20Aid.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bsp-nas.its.bethel.edu\Departments\FinancialPlanning\Dept\CCCU\2018-Nov\Impact%20of%20Govt%20Aid\Bethel%20Survey%202018%20Impact%20of%20Title%20IV%20Aid.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bsp-nas.its.bethel.edu\Departments\FinancialPlanning\Dept\CCCU\Longitudinal%20Data\CCCU%20Longitudinal%20Data%20-%202019BU_01%2020191106.xlsm"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of Schools</c:v>
                </c:pt>
              </c:strCache>
            </c:strRef>
          </c:tx>
          <c:spPr>
            <a:ln>
              <a:solidFill>
                <a:schemeClr val="tx1"/>
              </a:solidFill>
            </a:ln>
          </c:spPr>
          <c:explosion val="1"/>
          <c:dPt>
            <c:idx val="0"/>
            <c:bubble3D val="0"/>
            <c:spPr>
              <a:solidFill>
                <a:srgbClr val="FFFF00"/>
              </a:solidFill>
              <a:ln>
                <a:solidFill>
                  <a:schemeClr val="tx1"/>
                </a:solidFill>
              </a:ln>
            </c:spPr>
            <c:extLst>
              <c:ext xmlns:c16="http://schemas.microsoft.com/office/drawing/2014/chart" uri="{C3380CC4-5D6E-409C-BE32-E72D297353CC}">
                <c16:uniqueId val="{00000001-DF8C-4DE5-AA2F-7FF570719416}"/>
              </c:ext>
            </c:extLst>
          </c:dPt>
          <c:dPt>
            <c:idx val="1"/>
            <c:bubble3D val="0"/>
            <c:spPr>
              <a:solidFill>
                <a:schemeClr val="accent3">
                  <a:lumMod val="60000"/>
                  <a:lumOff val="40000"/>
                </a:schemeClr>
              </a:solidFill>
              <a:ln>
                <a:solidFill>
                  <a:schemeClr val="tx1"/>
                </a:solidFill>
              </a:ln>
            </c:spPr>
            <c:extLst>
              <c:ext xmlns:c16="http://schemas.microsoft.com/office/drawing/2014/chart" uri="{C3380CC4-5D6E-409C-BE32-E72D297353CC}">
                <c16:uniqueId val="{00000003-DF8C-4DE5-AA2F-7FF570719416}"/>
              </c:ext>
            </c:extLst>
          </c:dPt>
          <c:dPt>
            <c:idx val="2"/>
            <c:bubble3D val="0"/>
            <c:spPr>
              <a:solidFill>
                <a:srgbClr val="FF0000"/>
              </a:solidFill>
              <a:ln>
                <a:solidFill>
                  <a:schemeClr val="tx1"/>
                </a:solidFill>
              </a:ln>
            </c:spPr>
            <c:extLst>
              <c:ext xmlns:c16="http://schemas.microsoft.com/office/drawing/2014/chart" uri="{C3380CC4-5D6E-409C-BE32-E72D297353CC}">
                <c16:uniqueId val="{00000005-DF8C-4DE5-AA2F-7FF570719416}"/>
              </c:ext>
            </c:extLst>
          </c:dPt>
          <c:dPt>
            <c:idx val="3"/>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07-DF8C-4DE5-AA2F-7FF570719416}"/>
              </c:ext>
            </c:extLst>
          </c:dPt>
          <c:dLbls>
            <c:dLbl>
              <c:idx val="0"/>
              <c:layout>
                <c:manualLayout>
                  <c:x val="0.1912248871005095"/>
                  <c:y val="-0.29279108728430231"/>
                </c:manualLayout>
              </c:layout>
              <c:spPr/>
              <c:txPr>
                <a:bodyPr rot="0" anchor="t" anchorCtr="0"/>
                <a:lstStyle/>
                <a:p>
                  <a:pPr>
                    <a:defRPr sz="1600" baseline="0"/>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8C-4DE5-AA2F-7FF570719416}"/>
                </c:ext>
              </c:extLst>
            </c:dLbl>
            <c:dLbl>
              <c:idx val="1"/>
              <c:layout>
                <c:manualLayout>
                  <c:x val="-0.17439591535433072"/>
                  <c:y val="0.1881648936170212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8C-4DE5-AA2F-7FF570719416}"/>
                </c:ext>
              </c:extLst>
            </c:dLbl>
            <c:dLbl>
              <c:idx val="4"/>
              <c:layout>
                <c:manualLayout>
                  <c:x val="5.3764474293654468E-2"/>
                  <c:y val="0.1369682945216954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F8C-4DE5-AA2F-7FF570719416}"/>
                </c:ext>
              </c:extLst>
            </c:dLbl>
            <c:spPr>
              <a:noFill/>
              <a:ln>
                <a:noFill/>
              </a:ln>
              <a:effectLst/>
            </c:spPr>
            <c:txPr>
              <a:bodyPr rot="0" anchor="t" anchorCtr="0"/>
              <a:lstStyle/>
              <a:p>
                <a:pPr>
                  <a:defRPr sz="1400" baseline="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Enrollment Management/ Admissions</c:v>
                </c:pt>
                <c:pt idx="1">
                  <c:v>Business Affairs/ Student Financial Services/ Finance</c:v>
                </c:pt>
                <c:pt idx="2">
                  <c:v>Advancement/ Marketing</c:v>
                </c:pt>
                <c:pt idx="3">
                  <c:v>President's Office</c:v>
                </c:pt>
                <c:pt idx="4">
                  <c:v>Other</c:v>
                </c:pt>
              </c:strCache>
            </c:strRef>
          </c:cat>
          <c:val>
            <c:numRef>
              <c:f>Sheet1!$B$2:$B$6</c:f>
              <c:numCache>
                <c:formatCode>General</c:formatCode>
                <c:ptCount val="5"/>
                <c:pt idx="0">
                  <c:v>37</c:v>
                </c:pt>
                <c:pt idx="1">
                  <c:v>19</c:v>
                </c:pt>
                <c:pt idx="2">
                  <c:v>1</c:v>
                </c:pt>
                <c:pt idx="3">
                  <c:v>1</c:v>
                </c:pt>
                <c:pt idx="4">
                  <c:v>2</c:v>
                </c:pt>
              </c:numCache>
            </c:numRef>
          </c:val>
          <c:extLst>
            <c:ext xmlns:c16="http://schemas.microsoft.com/office/drawing/2014/chart" uri="{C3380CC4-5D6E-409C-BE32-E72D297353CC}">
              <c16:uniqueId val="{00000009-DF8C-4DE5-AA2F-7FF570719416}"/>
            </c:ext>
          </c:extLst>
        </c:ser>
        <c:dLbls>
          <c:showLegendKey val="0"/>
          <c:showVal val="0"/>
          <c:showCatName val="0"/>
          <c:showSerName val="0"/>
          <c:showPercent val="0"/>
          <c:showBubbleSize val="0"/>
          <c:showLeaderLines val="1"/>
        </c:dLbls>
        <c:firstSliceAng val="111"/>
      </c:pieChart>
      <c:spPr>
        <a:noFill/>
        <a:ln w="25398">
          <a:noFill/>
        </a:ln>
      </c:spPr>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YOY Change in Tuition and Fees (Sticker</a:t>
            </a:r>
            <a:r>
              <a:rPr lang="en-US" sz="2000" baseline="0" dirty="0"/>
              <a:t> Price)</a:t>
            </a:r>
            <a:r>
              <a:rPr lang="en-US" sz="1400" dirty="0"/>
              <a:t> </a:t>
            </a:r>
          </a:p>
          <a:p>
            <a:pPr>
              <a:defRPr/>
            </a:pPr>
            <a:r>
              <a:rPr lang="en-US" sz="1200" dirty="0"/>
              <a:t>for Traditional Undergraduate Programs</a:t>
            </a:r>
          </a:p>
        </c:rich>
      </c:tx>
      <c:overlay val="0"/>
    </c:title>
    <c:autoTitleDeleted val="0"/>
    <c:plotArea>
      <c:layout>
        <c:manualLayout>
          <c:layoutTarget val="inner"/>
          <c:xMode val="edge"/>
          <c:yMode val="edge"/>
          <c:x val="5.9362850358663302E-2"/>
          <c:y val="0.13058222864602465"/>
          <c:w val="0.85774551618547679"/>
          <c:h val="0.70943249521792429"/>
        </c:manualLayout>
      </c:layout>
      <c:lineChart>
        <c:grouping val="standard"/>
        <c:varyColors val="0"/>
        <c:ser>
          <c:idx val="2"/>
          <c:order val="0"/>
          <c:tx>
            <c:strRef>
              <c:f>'J1. COA - Tuition &amp; Fees'!$I$379</c:f>
              <c:strCache>
                <c:ptCount val="1"/>
                <c:pt idx="0">
                  <c:v> Mode </c:v>
                </c:pt>
              </c:strCache>
            </c:strRef>
          </c:tx>
          <c:marker>
            <c:symbol val="none"/>
          </c:marker>
          <c:dLbls>
            <c:dLbl>
              <c:idx val="0"/>
              <c:layout>
                <c:manualLayout>
                  <c:x val="-3.9613060457224306E-2"/>
                  <c:y val="-2.224444366598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3C-4B4D-8DB5-B44CF11B87EC}"/>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3C-4B4D-8DB5-B44CF11B87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Fees'!$D$379:$AI$379</c:f>
            </c:numRef>
          </c:val>
          <c:smooth val="0"/>
          <c:extLst>
            <c:ext xmlns:c16="http://schemas.microsoft.com/office/drawing/2014/chart" uri="{C3380CC4-5D6E-409C-BE32-E72D297353CC}">
              <c16:uniqueId val="{00000002-D53C-4B4D-8DB5-B44CF11B87EC}"/>
            </c:ext>
          </c:extLst>
        </c:ser>
        <c:ser>
          <c:idx val="4"/>
          <c:order val="1"/>
          <c:tx>
            <c:strRef>
              <c:f>'J1. COA - Tuition &amp; Fees'!$I$380</c:f>
              <c:strCache>
                <c:ptCount val="1"/>
                <c:pt idx="0">
                  <c:v> First Quartile </c:v>
                </c:pt>
              </c:strCache>
            </c:strRef>
          </c:tx>
          <c:spPr>
            <a:ln w="31750">
              <a:solidFill>
                <a:srgbClr val="7030A0"/>
              </a:solidFill>
            </a:ln>
          </c:spPr>
          <c:marker>
            <c:symbol val="circle"/>
            <c:size val="8"/>
            <c:spPr>
              <a:solidFill>
                <a:srgbClr val="7030A0"/>
              </a:solidFill>
              <a:ln>
                <a:solidFill>
                  <a:schemeClr val="bg1"/>
                </a:solidFill>
              </a:ln>
            </c:spPr>
          </c:marker>
          <c:dLbls>
            <c:dLbl>
              <c:idx val="0"/>
              <c:layout>
                <c:manualLayout>
                  <c:x val="-2.9317267778383618E-3"/>
                  <c:y val="-1.615490904118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3C-4B4D-8DB5-B44CF11B87EC}"/>
                </c:ext>
              </c:extLst>
            </c:dLbl>
            <c:dLbl>
              <c:idx val="16"/>
              <c:layout>
                <c:manualLayout>
                  <c:x val="-1.6666666666666767E-2"/>
                  <c:y val="-3.0555823840348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1-4CBD-B34C-A40F9608985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3C-4B4D-8DB5-B44CF11B87EC}"/>
                </c:ext>
              </c:extLst>
            </c:dLbl>
            <c:spPr>
              <a:noFill/>
              <a:ln>
                <a:noFill/>
              </a:ln>
              <a:effectLst/>
            </c:spPr>
            <c:txPr>
              <a:bodyPr wrap="square" lIns="38100" tIns="19050" rIns="38100" bIns="19050" anchor="ctr">
                <a:spAutoFit/>
              </a:bodyPr>
              <a:lstStyle/>
              <a:p>
                <a:pPr>
                  <a:defRPr>
                    <a:solidFill>
                      <a:schemeClr val="accent4">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Fees'!$Z$380:$BS$380</c:f>
              <c:numCache>
                <c:formatCode>0.0%</c:formatCode>
                <c:ptCount val="17"/>
                <c:pt idx="0">
                  <c:v>4.7425474254742639E-2</c:v>
                </c:pt>
                <c:pt idx="1">
                  <c:v>4.716316222248329E-2</c:v>
                </c:pt>
                <c:pt idx="2">
                  <c:v>4.9435942913710673E-2</c:v>
                </c:pt>
                <c:pt idx="3">
                  <c:v>4.9698664158196793E-2</c:v>
                </c:pt>
                <c:pt idx="4">
                  <c:v>5.4404163779163683E-2</c:v>
                </c:pt>
                <c:pt idx="5">
                  <c:v>4.8994171903538331E-2</c:v>
                </c:pt>
                <c:pt idx="6">
                  <c:v>3.5316966753533907E-2</c:v>
                </c:pt>
                <c:pt idx="7">
                  <c:v>3.8339014539534366E-2</c:v>
                </c:pt>
                <c:pt idx="8">
                  <c:v>3.9400221329050189E-2</c:v>
                </c:pt>
                <c:pt idx="9">
                  <c:v>3.7697523508394726E-2</c:v>
                </c:pt>
                <c:pt idx="10">
                  <c:v>2.9752573114095571E-2</c:v>
                </c:pt>
                <c:pt idx="11">
                  <c:v>2.8545608649713616E-2</c:v>
                </c:pt>
                <c:pt idx="12">
                  <c:v>2.9758975884070449E-2</c:v>
                </c:pt>
                <c:pt idx="13">
                  <c:v>2.9584705337548867E-2</c:v>
                </c:pt>
                <c:pt idx="14">
                  <c:v>2.9128403465142561E-2</c:v>
                </c:pt>
                <c:pt idx="15">
                  <c:v>2.6230719339353226E-2</c:v>
                </c:pt>
                <c:pt idx="16">
                  <c:v>2.0499752687579309E-2</c:v>
                </c:pt>
              </c:numCache>
            </c:numRef>
          </c:val>
          <c:smooth val="0"/>
          <c:extLst>
            <c:ext xmlns:c16="http://schemas.microsoft.com/office/drawing/2014/chart" uri="{C3380CC4-5D6E-409C-BE32-E72D297353CC}">
              <c16:uniqueId val="{00000005-D53C-4B4D-8DB5-B44CF11B87EC}"/>
            </c:ext>
          </c:extLst>
        </c:ser>
        <c:ser>
          <c:idx val="0"/>
          <c:order val="3"/>
          <c:tx>
            <c:strRef>
              <c:f>'J1. COA - Tuition &amp; Fees'!$I$382</c:f>
              <c:strCache>
                <c:ptCount val="1"/>
                <c:pt idx="0">
                  <c:v> Third Quartile </c:v>
                </c:pt>
              </c:strCache>
            </c:strRef>
          </c:tx>
          <c:spPr>
            <a:ln w="31750">
              <a:solidFill>
                <a:srgbClr val="CC9900"/>
              </a:solidFill>
            </a:ln>
          </c:spPr>
          <c:marker>
            <c:symbol val="triangle"/>
            <c:size val="7"/>
            <c:spPr>
              <a:solidFill>
                <a:srgbClr val="CC9900"/>
              </a:solidFill>
              <a:ln>
                <a:solidFill>
                  <a:schemeClr val="tx1"/>
                </a:solidFill>
              </a:ln>
            </c:spPr>
          </c:marker>
          <c:dLbls>
            <c:dLbl>
              <c:idx val="0"/>
              <c:layout>
                <c:manualLayout>
                  <c:x val="-1.4658633889191809E-3"/>
                  <c:y val="-2.0193636301479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3C-4B4D-8DB5-B44CF11B87EC}"/>
                </c:ext>
              </c:extLst>
            </c:dLbl>
            <c:dLbl>
              <c:idx val="16"/>
              <c:layout>
                <c:manualLayout>
                  <c:x val="-1.6666666666666767E-2"/>
                  <c:y val="-3.0555823840348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1-4CBD-B34C-A40F9608985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3C-4B4D-8DB5-B44CF11B87EC}"/>
                </c:ext>
              </c:extLst>
            </c:dLbl>
            <c:spPr>
              <a:noFill/>
              <a:ln>
                <a:noFill/>
              </a:ln>
              <a:effectLst/>
            </c:spPr>
            <c:txPr>
              <a:bodyPr wrap="square" lIns="38100" tIns="19050" rIns="38100" bIns="19050" anchor="ctr">
                <a:spAutoFit/>
              </a:bodyPr>
              <a:lstStyle/>
              <a:p>
                <a:pPr>
                  <a:defRPr>
                    <a:solidFill>
                      <a:schemeClr val="bg2">
                        <a:lumMod val="2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Fees'!$Z$382:$BS$382</c:f>
              <c:numCache>
                <c:formatCode>0.0%</c:formatCode>
                <c:ptCount val="17"/>
                <c:pt idx="0">
                  <c:v>7.4706634135006444E-2</c:v>
                </c:pt>
                <c:pt idx="1">
                  <c:v>7.2790294627383068E-2</c:v>
                </c:pt>
                <c:pt idx="2">
                  <c:v>7.0191807425735608E-2</c:v>
                </c:pt>
                <c:pt idx="3">
                  <c:v>8.5430766416681903E-2</c:v>
                </c:pt>
                <c:pt idx="4">
                  <c:v>9.0136129154199329E-2</c:v>
                </c:pt>
                <c:pt idx="5">
                  <c:v>7.0022037218413324E-2</c:v>
                </c:pt>
                <c:pt idx="6">
                  <c:v>6.2244847769416134E-2</c:v>
                </c:pt>
                <c:pt idx="7">
                  <c:v>6.4393825999910614E-2</c:v>
                </c:pt>
                <c:pt idx="8">
                  <c:v>6.0607055399794163E-2</c:v>
                </c:pt>
                <c:pt idx="9">
                  <c:v>5.2212484664978742E-2</c:v>
                </c:pt>
                <c:pt idx="10">
                  <c:v>4.8901513979196509E-2</c:v>
                </c:pt>
                <c:pt idx="11">
                  <c:v>4.3913894903365669E-2</c:v>
                </c:pt>
                <c:pt idx="12">
                  <c:v>4.9491956807422466E-2</c:v>
                </c:pt>
                <c:pt idx="13">
                  <c:v>4.7992413705433001E-2</c:v>
                </c:pt>
                <c:pt idx="14">
                  <c:v>4.2962927104774951E-2</c:v>
                </c:pt>
                <c:pt idx="15">
                  <c:v>4.3500329414384808E-2</c:v>
                </c:pt>
                <c:pt idx="16">
                  <c:v>4.1110616844602654E-2</c:v>
                </c:pt>
              </c:numCache>
            </c:numRef>
          </c:val>
          <c:smooth val="0"/>
          <c:extLst>
            <c:ext xmlns:c16="http://schemas.microsoft.com/office/drawing/2014/chart" uri="{C3380CC4-5D6E-409C-BE32-E72D297353CC}">
              <c16:uniqueId val="{00000008-D53C-4B4D-8DB5-B44CF11B87EC}"/>
            </c:ext>
          </c:extLst>
        </c:ser>
        <c:dLbls>
          <c:showLegendKey val="0"/>
          <c:showVal val="0"/>
          <c:showCatName val="0"/>
          <c:showSerName val="0"/>
          <c:showPercent val="0"/>
          <c:showBubbleSize val="0"/>
        </c:dLbls>
        <c:marker val="1"/>
        <c:smooth val="0"/>
        <c:axId val="153675264"/>
        <c:axId val="153676800"/>
      </c:lineChart>
      <c:lineChart>
        <c:grouping val="standard"/>
        <c:varyColors val="0"/>
        <c:ser>
          <c:idx val="3"/>
          <c:order val="2"/>
          <c:tx>
            <c:strRef>
              <c:f>'J1. COA - Tuition &amp; Fees'!$I$381</c:f>
              <c:strCache>
                <c:ptCount val="1"/>
                <c:pt idx="0">
                  <c:v> Second Quartile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4.3975901667575425E-3"/>
                  <c:y val="-2.2212999931627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3C-4B4D-8DB5-B44CF11B87EC}"/>
                </c:ext>
              </c:extLst>
            </c:dLbl>
            <c:dLbl>
              <c:idx val="16"/>
              <c:layout>
                <c:manualLayout>
                  <c:x val="-9.7222222222222224E-3"/>
                  <c:y val="-3.0555823840348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1-4CBD-B34C-A40F9608985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3C-4B4D-8DB5-B44CF11B87EC}"/>
                </c:ext>
              </c:extLst>
            </c:dLbl>
            <c:spPr>
              <a:noFill/>
              <a:ln>
                <a:noFill/>
              </a:ln>
              <a:effectLst/>
            </c:spPr>
            <c:txPr>
              <a:bodyPr wrap="square" lIns="38100" tIns="19050" rIns="38100" bIns="19050" anchor="ctr">
                <a:spAutoFit/>
              </a:bodyPr>
              <a:lstStyle/>
              <a:p>
                <a:pPr>
                  <a:defRPr b="1">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Fees'!$Z$381:$BS$381</c:f>
              <c:numCache>
                <c:formatCode>0.0%</c:formatCode>
                <c:ptCount val="17"/>
                <c:pt idx="0">
                  <c:v>5.9944711188709476E-2</c:v>
                </c:pt>
                <c:pt idx="1">
                  <c:v>5.8846606512357846E-2</c:v>
                </c:pt>
                <c:pt idx="2">
                  <c:v>5.9679878048780388E-2</c:v>
                </c:pt>
                <c:pt idx="3">
                  <c:v>6.4864864864864868E-2</c:v>
                </c:pt>
                <c:pt idx="4">
                  <c:v>6.9970845481049482E-2</c:v>
                </c:pt>
                <c:pt idx="5">
                  <c:v>5.9833845966968724E-2</c:v>
                </c:pt>
                <c:pt idx="6">
                  <c:v>4.7234526478387551E-2</c:v>
                </c:pt>
                <c:pt idx="7">
                  <c:v>4.7239263803680931E-2</c:v>
                </c:pt>
                <c:pt idx="8">
                  <c:v>4.8780487804878092E-2</c:v>
                </c:pt>
                <c:pt idx="9">
                  <c:v>4.4426121791360407E-2</c:v>
                </c:pt>
                <c:pt idx="10">
                  <c:v>3.950960077358745E-2</c:v>
                </c:pt>
                <c:pt idx="11">
                  <c:v>3.5512234999873327E-2</c:v>
                </c:pt>
                <c:pt idx="12">
                  <c:v>3.8493289869184211E-2</c:v>
                </c:pt>
                <c:pt idx="13">
                  <c:v>3.680921201615206E-2</c:v>
                </c:pt>
                <c:pt idx="14">
                  <c:v>3.66528547074918E-2</c:v>
                </c:pt>
                <c:pt idx="15">
                  <c:v>3.3856940764671828E-2</c:v>
                </c:pt>
                <c:pt idx="16">
                  <c:v>3.3271190547361273E-2</c:v>
                </c:pt>
              </c:numCache>
            </c:numRef>
          </c:val>
          <c:smooth val="0"/>
          <c:extLst>
            <c:ext xmlns:c16="http://schemas.microsoft.com/office/drawing/2014/chart" uri="{C3380CC4-5D6E-409C-BE32-E72D297353CC}">
              <c16:uniqueId val="{0000000B-D53C-4B4D-8DB5-B44CF11B87EC}"/>
            </c:ext>
          </c:extLst>
        </c:ser>
        <c:dLbls>
          <c:showLegendKey val="0"/>
          <c:showVal val="0"/>
          <c:showCatName val="0"/>
          <c:showSerName val="0"/>
          <c:showPercent val="0"/>
          <c:showBubbleSize val="0"/>
        </c:dLbls>
        <c:marker val="1"/>
        <c:smooth val="0"/>
        <c:axId val="973048832"/>
        <c:axId val="973048176"/>
      </c:lineChart>
      <c:catAx>
        <c:axId val="153675264"/>
        <c:scaling>
          <c:orientation val="minMax"/>
        </c:scaling>
        <c:delete val="0"/>
        <c:axPos val="b"/>
        <c:numFmt formatCode="General" sourceLinked="0"/>
        <c:majorTickMark val="out"/>
        <c:minorTickMark val="none"/>
        <c:tickLblPos val="nextTo"/>
        <c:txPr>
          <a:bodyPr rot="1200000" vert="horz" anchor="ctr" anchorCtr="1"/>
          <a:lstStyle/>
          <a:p>
            <a:pPr>
              <a:defRPr sz="700"/>
            </a:pPr>
            <a:endParaRPr lang="en-US"/>
          </a:p>
        </c:txPr>
        <c:crossAx val="153676800"/>
        <c:crosses val="autoZero"/>
        <c:auto val="1"/>
        <c:lblAlgn val="ctr"/>
        <c:lblOffset val="100"/>
        <c:tickMarkSkip val="1"/>
        <c:noMultiLvlLbl val="0"/>
      </c:catAx>
      <c:valAx>
        <c:axId val="153676800"/>
        <c:scaling>
          <c:orientation val="minMax"/>
          <c:min val="0"/>
        </c:scaling>
        <c:delete val="0"/>
        <c:axPos val="l"/>
        <c:majorGridlines/>
        <c:numFmt formatCode="0.0%" sourceLinked="1"/>
        <c:majorTickMark val="out"/>
        <c:minorTickMark val="none"/>
        <c:tickLblPos val="nextTo"/>
        <c:txPr>
          <a:bodyPr/>
          <a:lstStyle/>
          <a:p>
            <a:pPr>
              <a:defRPr sz="1100"/>
            </a:pPr>
            <a:endParaRPr lang="en-US"/>
          </a:p>
        </c:txPr>
        <c:crossAx val="153675264"/>
        <c:crosses val="autoZero"/>
        <c:crossBetween val="midCat"/>
      </c:valAx>
      <c:valAx>
        <c:axId val="973048176"/>
        <c:scaling>
          <c:orientation val="minMax"/>
          <c:max val="0.1"/>
        </c:scaling>
        <c:delete val="0"/>
        <c:axPos val="r"/>
        <c:numFmt formatCode="0.0%" sourceLinked="1"/>
        <c:majorTickMark val="out"/>
        <c:minorTickMark val="none"/>
        <c:tickLblPos val="nextTo"/>
        <c:crossAx val="973048832"/>
        <c:crosses val="max"/>
        <c:crossBetween val="between"/>
      </c:valAx>
      <c:catAx>
        <c:axId val="973048832"/>
        <c:scaling>
          <c:orientation val="minMax"/>
        </c:scaling>
        <c:delete val="1"/>
        <c:axPos val="b"/>
        <c:numFmt formatCode="General" sourceLinked="1"/>
        <c:majorTickMark val="out"/>
        <c:minorTickMark val="none"/>
        <c:tickLblPos val="nextTo"/>
        <c:crossAx val="973048176"/>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3200" dirty="0"/>
              <a:t>Average Institutional Gift Aid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dirty="0"/>
              <a:t>(per enrolled student) in Traditional Undergraduate Programs</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200" b="0" i="1" baseline="0" dirty="0">
                <a:effectLst/>
              </a:rPr>
              <a:t>(includes funded and unfunded gift aid plus tuition remission)</a:t>
            </a:r>
            <a:endParaRPr lang="en-US" sz="1200" dirty="0">
              <a:effectLst/>
            </a:endParaRPr>
          </a:p>
        </c:rich>
      </c:tx>
      <c:overlay val="0"/>
    </c:title>
    <c:autoTitleDeleted val="0"/>
    <c:plotArea>
      <c:layout/>
      <c:lineChart>
        <c:grouping val="standard"/>
        <c:varyColors val="0"/>
        <c:ser>
          <c:idx val="0"/>
          <c:order val="0"/>
          <c:tx>
            <c:strRef>
              <c:f>'K8. IGA Total (UER+TR)'!$F$308</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elete val="1"/>
          </c:dLbls>
          <c:cat>
            <c:strRef>
              <c:f>'K8. IGA Total (UER+TR)'!$I$307:$BB$307</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'K8. IGA Total (UER+TR)'!$I$308:$BB$308</c:f>
              <c:numCache>
                <c:formatCode>_("$"* #,##0_);_("$"* \(#,##0\);_("$"* "-"??_);_(@_)</c:formatCode>
                <c:ptCount val="19"/>
                <c:pt idx="0">
                  <c:v>1254.0085470085471</c:v>
                </c:pt>
                <c:pt idx="1">
                  <c:v>1169.6197916666667</c:v>
                </c:pt>
                <c:pt idx="2">
                  <c:v>756.58528574556601</c:v>
                </c:pt>
                <c:pt idx="3">
                  <c:v>1023.2634615384616</c:v>
                </c:pt>
                <c:pt idx="4">
                  <c:v>804.9761036857027</c:v>
                </c:pt>
                <c:pt idx="5">
                  <c:v>1050.2114216281896</c:v>
                </c:pt>
                <c:pt idx="6">
                  <c:v>1828.6512820512821</c:v>
                </c:pt>
                <c:pt idx="7">
                  <c:v>2088.2096153846155</c:v>
                </c:pt>
                <c:pt idx="8">
                  <c:v>2627.196183206107</c:v>
                </c:pt>
                <c:pt idx="9">
                  <c:v>3294.2442748091603</c:v>
                </c:pt>
                <c:pt idx="10">
                  <c:v>3638.6848532086256</c:v>
                </c:pt>
                <c:pt idx="11">
                  <c:v>3474.4198473282445</c:v>
                </c:pt>
                <c:pt idx="12">
                  <c:v>4007.7748091603053</c:v>
                </c:pt>
                <c:pt idx="13">
                  <c:v>3645.9685632631854</c:v>
                </c:pt>
                <c:pt idx="14">
                  <c:v>4352.4255650818395</c:v>
                </c:pt>
                <c:pt idx="15">
                  <c:v>4684.2174590802806</c:v>
                </c:pt>
                <c:pt idx="16">
                  <c:v>4633.6425045466358</c:v>
                </c:pt>
                <c:pt idx="17">
                  <c:v>5084.9342686412056</c:v>
                </c:pt>
                <c:pt idx="18">
                  <c:v>2980.5700325732901</c:v>
                </c:pt>
              </c:numCache>
            </c:numRef>
          </c:val>
          <c:smooth val="0"/>
          <c:extLst>
            <c:ext xmlns:c16="http://schemas.microsoft.com/office/drawing/2014/chart" uri="{C3380CC4-5D6E-409C-BE32-E72D297353CC}">
              <c16:uniqueId val="{00000000-3819-435A-8047-F8CA620E7FB6}"/>
            </c:ext>
          </c:extLst>
        </c:ser>
        <c:ser>
          <c:idx val="3"/>
          <c:order val="1"/>
          <c:tx>
            <c:strRef>
              <c:f>'K8. IGA Total (UER+TR)'!$F$311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'K8. IGA Total (UER+TR)'!$I$307:$BB$307</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'K8. IGA Total (UER+TR)'!$I$311:$BB$311</c:f>
              <c:numCache>
                <c:formatCode>_("$"* #,##0_);_("$"* \(#,##0\);_("$"* "-"??_);_(@_)</c:formatCode>
                <c:ptCount val="19"/>
                <c:pt idx="0">
                  <c:v>2859.8232917409387</c:v>
                </c:pt>
                <c:pt idx="1">
                  <c:v>3091.7137311358083</c:v>
                </c:pt>
                <c:pt idx="2">
                  <c:v>3290.5905463077142</c:v>
                </c:pt>
                <c:pt idx="3">
                  <c:v>3252.463818657367</c:v>
                </c:pt>
                <c:pt idx="4">
                  <c:v>3204.2672409407387</c:v>
                </c:pt>
                <c:pt idx="5">
                  <c:v>3814.837643275047</c:v>
                </c:pt>
                <c:pt idx="6">
                  <c:v>3840.5269760848514</c:v>
                </c:pt>
                <c:pt idx="7">
                  <c:v>4438.3056673953333</c:v>
                </c:pt>
                <c:pt idx="8">
                  <c:v>5121.9457481792533</c:v>
                </c:pt>
                <c:pt idx="9">
                  <c:v>5771.9151749535886</c:v>
                </c:pt>
                <c:pt idx="10">
                  <c:v>6922.3251366120221</c:v>
                </c:pt>
                <c:pt idx="11">
                  <c:v>6681.3740834179134</c:v>
                </c:pt>
                <c:pt idx="12">
                  <c:v>8178.4857142857145</c:v>
                </c:pt>
                <c:pt idx="13">
                  <c:v>8671.7186965608198</c:v>
                </c:pt>
                <c:pt idx="14">
                  <c:v>8709.2076965065498</c:v>
                </c:pt>
                <c:pt idx="15">
                  <c:v>8463.1657785671996</c:v>
                </c:pt>
                <c:pt idx="16">
                  <c:v>9129.5170866388253</c:v>
                </c:pt>
                <c:pt idx="17">
                  <c:v>9916.0529304822303</c:v>
                </c:pt>
                <c:pt idx="18">
                  <c:v>10414.096830718121</c:v>
                </c:pt>
              </c:numCache>
            </c:numRef>
          </c:val>
          <c:smooth val="0"/>
          <c:extLst>
            <c:ext xmlns:c16="http://schemas.microsoft.com/office/drawing/2014/chart" uri="{C3380CC4-5D6E-409C-BE32-E72D297353CC}">
              <c16:uniqueId val="{00000001-3819-435A-8047-F8CA620E7FB6}"/>
            </c:ext>
          </c:extLst>
        </c:ser>
        <c:ser>
          <c:idx val="5"/>
          <c:order val="3"/>
          <c:tx>
            <c:strRef>
              <c:f>'K8. IGA Total (UER+TR)'!$F$313</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elete val="1"/>
          </c:dLbls>
          <c:cat>
            <c:strRef>
              <c:f>'K8. IGA Total (UER+TR)'!$I$307:$BB$307</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'K8. IGA Total (UER+TR)'!$I$313:$BB$313</c:f>
              <c:numCache>
                <c:formatCode>_("$"* #,##0_);_("$"* \(#,##0\);_("$"* "-"??_);_(@_)</c:formatCode>
                <c:ptCount val="19"/>
                <c:pt idx="0">
                  <c:v>4188.0968138292737</c:v>
                </c:pt>
                <c:pt idx="1">
                  <c:v>4629.3103989866504</c:v>
                </c:pt>
                <c:pt idx="2">
                  <c:v>4953.9496889945785</c:v>
                </c:pt>
                <c:pt idx="3">
                  <c:v>5055.8072776280324</c:v>
                </c:pt>
                <c:pt idx="4">
                  <c:v>5912.8106254965569</c:v>
                </c:pt>
                <c:pt idx="5">
                  <c:v>6160.6317942723554</c:v>
                </c:pt>
                <c:pt idx="6">
                  <c:v>6894.3384493930444</c:v>
                </c:pt>
                <c:pt idx="7">
                  <c:v>7097.7448833797589</c:v>
                </c:pt>
                <c:pt idx="8">
                  <c:v>8013.2265962254505</c:v>
                </c:pt>
                <c:pt idx="9">
                  <c:v>8910.1349975734629</c:v>
                </c:pt>
                <c:pt idx="10">
                  <c:v>9801.571644803229</c:v>
                </c:pt>
                <c:pt idx="11">
                  <c:v>10656.749885423653</c:v>
                </c:pt>
                <c:pt idx="12">
                  <c:v>11690.311320754718</c:v>
                </c:pt>
                <c:pt idx="13">
                  <c:v>12284.911935411663</c:v>
                </c:pt>
                <c:pt idx="14">
                  <c:v>12341.445923460898</c:v>
                </c:pt>
                <c:pt idx="15">
                  <c:v>12930.1337890625</c:v>
                </c:pt>
                <c:pt idx="16">
                  <c:v>13424.306116129412</c:v>
                </c:pt>
                <c:pt idx="17">
                  <c:v>14315.934363010769</c:v>
                </c:pt>
                <c:pt idx="18">
                  <c:v>15424.421046007612</c:v>
                </c:pt>
              </c:numCache>
            </c:numRef>
          </c:val>
          <c:smooth val="0"/>
          <c:extLst>
            <c:ext xmlns:c16="http://schemas.microsoft.com/office/drawing/2014/chart" uri="{C3380CC4-5D6E-409C-BE32-E72D297353CC}">
              <c16:uniqueId val="{00000002-3819-435A-8047-F8CA620E7FB6}"/>
            </c:ext>
          </c:extLst>
        </c:ser>
        <c:ser>
          <c:idx val="1"/>
          <c:order val="4"/>
          <c:tx>
            <c:strRef>
              <c:f>'K8. IGA Total (UER+TR)'!$F$314</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elete val="1"/>
          </c:dLbls>
          <c:cat>
            <c:strRef>
              <c:f>'K8. IGA Total (UER+TR)'!$I$307:$BB$307</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'K8. IGA Total (UER+TR)'!$I$314:$BB$314</c:f>
              <c:numCache>
                <c:formatCode>_("$"* #,##0_);_("$"* \(#,##0\);_("$"* "-"??_);_(@_)</c:formatCode>
                <c:ptCount val="19"/>
                <c:pt idx="0">
                  <c:v>7355.5500354861606</c:v>
                </c:pt>
                <c:pt idx="1">
                  <c:v>8589.910526315789</c:v>
                </c:pt>
                <c:pt idx="2">
                  <c:v>7237.8966809421845</c:v>
                </c:pt>
                <c:pt idx="3">
                  <c:v>7002.1760048721071</c:v>
                </c:pt>
                <c:pt idx="4">
                  <c:v>7362.2720478325864</c:v>
                </c:pt>
                <c:pt idx="5">
                  <c:v>8067.9499252615842</c:v>
                </c:pt>
                <c:pt idx="6">
                  <c:v>9750.5674418604649</c:v>
                </c:pt>
                <c:pt idx="7">
                  <c:v>10502.584053156146</c:v>
                </c:pt>
                <c:pt idx="8">
                  <c:v>11011.392376681615</c:v>
                </c:pt>
                <c:pt idx="9">
                  <c:v>12245.247176079734</c:v>
                </c:pt>
                <c:pt idx="10">
                  <c:v>14781.883056478406</c:v>
                </c:pt>
                <c:pt idx="11">
                  <c:v>15011.316890881913</c:v>
                </c:pt>
                <c:pt idx="12">
                  <c:v>16017.753803840167</c:v>
                </c:pt>
                <c:pt idx="13">
                  <c:v>25398.608247422679</c:v>
                </c:pt>
                <c:pt idx="14">
                  <c:v>18558.015946843854</c:v>
                </c:pt>
                <c:pt idx="15">
                  <c:v>19924.841196013291</c:v>
                </c:pt>
                <c:pt idx="16">
                  <c:v>24203.099667774088</c:v>
                </c:pt>
                <c:pt idx="17">
                  <c:v>25530.061129568105</c:v>
                </c:pt>
                <c:pt idx="18">
                  <c:v>25086.89435215947</c:v>
                </c:pt>
              </c:numCache>
            </c:numRef>
          </c:val>
          <c:smooth val="0"/>
          <c:extLst>
            <c:ext xmlns:c16="http://schemas.microsoft.com/office/drawing/2014/chart" uri="{C3380CC4-5D6E-409C-BE32-E72D297353CC}">
              <c16:uniqueId val="{00000003-3819-435A-8047-F8CA620E7FB6}"/>
            </c:ext>
          </c:extLst>
        </c:ser>
        <c:dLbls>
          <c:showLegendKey val="0"/>
          <c:showVal val="1"/>
          <c:showCatName val="0"/>
          <c:showSerName val="0"/>
          <c:showPercent val="0"/>
          <c:showBubbleSize val="0"/>
        </c:dLbls>
        <c:marker val="1"/>
        <c:smooth val="0"/>
        <c:axId val="180712576"/>
        <c:axId val="180714112"/>
      </c:lineChart>
      <c:lineChart>
        <c:grouping val="standard"/>
        <c:varyColors val="0"/>
        <c:ser>
          <c:idx val="4"/>
          <c:order val="2"/>
          <c:tx>
            <c:strRef>
              <c:f>'K8. IGA Total (UER+TR)'!$F$312</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'K8. IGA Total (UER+TR)'!$I$307:$BB$307</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'K8. IGA Total (UER+TR)'!$I$312:$BB$312</c:f>
              <c:numCache>
                <c:formatCode>_("$"* #,##0_);_("$"* \(#,##0\);_("$"* "-"??_);_(@_)</c:formatCode>
                <c:ptCount val="19"/>
                <c:pt idx="0">
                  <c:v>3659.8168416350236</c:v>
                </c:pt>
                <c:pt idx="1">
                  <c:v>4037.8856578111981</c:v>
                </c:pt>
                <c:pt idx="2">
                  <c:v>4328.1044776119406</c:v>
                </c:pt>
                <c:pt idx="3">
                  <c:v>4020.8053691275168</c:v>
                </c:pt>
                <c:pt idx="4">
                  <c:v>4653.7528073093681</c:v>
                </c:pt>
                <c:pt idx="5">
                  <c:v>4996.8793803832705</c:v>
                </c:pt>
                <c:pt idx="6">
                  <c:v>5597.31940840685</c:v>
                </c:pt>
                <c:pt idx="7">
                  <c:v>5648.9399105544962</c:v>
                </c:pt>
                <c:pt idx="8">
                  <c:v>6659.1987752628229</c:v>
                </c:pt>
                <c:pt idx="9">
                  <c:v>7662.7618997107038</c:v>
                </c:pt>
                <c:pt idx="10">
                  <c:v>8477.3775956284153</c:v>
                </c:pt>
                <c:pt idx="11">
                  <c:v>9316.7398907103834</c:v>
                </c:pt>
                <c:pt idx="12">
                  <c:v>10089.146368104861</c:v>
                </c:pt>
                <c:pt idx="13">
                  <c:v>10487.586967781897</c:v>
                </c:pt>
                <c:pt idx="14">
                  <c:v>10555.90909090909</c:v>
                </c:pt>
                <c:pt idx="15">
                  <c:v>10986.731354939477</c:v>
                </c:pt>
                <c:pt idx="16">
                  <c:v>11245.505369274601</c:v>
                </c:pt>
                <c:pt idx="17">
                  <c:v>11803.758688012495</c:v>
                </c:pt>
                <c:pt idx="18">
                  <c:v>12643.113780022468</c:v>
                </c:pt>
              </c:numCache>
            </c:numRef>
          </c:val>
          <c:smooth val="0"/>
          <c:extLst>
            <c:ext xmlns:c16="http://schemas.microsoft.com/office/drawing/2014/chart" uri="{C3380CC4-5D6E-409C-BE32-E72D297353CC}">
              <c16:uniqueId val="{00000005-3819-435A-8047-F8CA620E7FB6}"/>
            </c:ext>
          </c:extLst>
        </c:ser>
        <c:dLbls>
          <c:showLegendKey val="0"/>
          <c:showVal val="0"/>
          <c:showCatName val="0"/>
          <c:showSerName val="0"/>
          <c:showPercent val="0"/>
          <c:showBubbleSize val="0"/>
        </c:dLbls>
        <c:marker val="1"/>
        <c:smooth val="0"/>
        <c:axId val="935376752"/>
        <c:axId val="935374128"/>
      </c:lineChart>
      <c:catAx>
        <c:axId val="180712576"/>
        <c:scaling>
          <c:orientation val="minMax"/>
        </c:scaling>
        <c:delete val="0"/>
        <c:axPos val="b"/>
        <c:numFmt formatCode="General" sourceLinked="0"/>
        <c:majorTickMark val="out"/>
        <c:minorTickMark val="none"/>
        <c:tickLblPos val="nextTo"/>
        <c:crossAx val="180714112"/>
        <c:crosses val="autoZero"/>
        <c:auto val="1"/>
        <c:lblAlgn val="ctr"/>
        <c:lblOffset val="100"/>
        <c:noMultiLvlLbl val="0"/>
      </c:catAx>
      <c:valAx>
        <c:axId val="180714112"/>
        <c:scaling>
          <c:orientation val="minMax"/>
        </c:scaling>
        <c:delete val="0"/>
        <c:axPos val="l"/>
        <c:majorGridlines/>
        <c:numFmt formatCode="&quot;$&quot;#,##0" sourceLinked="0"/>
        <c:majorTickMark val="out"/>
        <c:minorTickMark val="none"/>
        <c:tickLblPos val="nextTo"/>
        <c:crossAx val="180712576"/>
        <c:crosses val="autoZero"/>
        <c:crossBetween val="between"/>
        <c:majorUnit val="3000"/>
      </c:valAx>
      <c:valAx>
        <c:axId val="935374128"/>
        <c:scaling>
          <c:orientation val="minMax"/>
          <c:max val="27000"/>
        </c:scaling>
        <c:delete val="0"/>
        <c:axPos val="r"/>
        <c:numFmt formatCode="&quot;$&quot;#,##0" sourceLinked="0"/>
        <c:majorTickMark val="out"/>
        <c:minorTickMark val="none"/>
        <c:tickLblPos val="nextTo"/>
        <c:crossAx val="935376752"/>
        <c:crosses val="max"/>
        <c:crossBetween val="between"/>
        <c:majorUnit val="3000"/>
      </c:valAx>
      <c:catAx>
        <c:axId val="935376752"/>
        <c:scaling>
          <c:orientation val="minMax"/>
        </c:scaling>
        <c:delete val="1"/>
        <c:axPos val="b"/>
        <c:numFmt formatCode="General" sourceLinked="1"/>
        <c:majorTickMark val="out"/>
        <c:minorTickMark val="none"/>
        <c:tickLblPos val="nextTo"/>
        <c:crossAx val="935374128"/>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Federal Gift Aid</a:t>
            </a:r>
          </a:p>
          <a:p>
            <a:pPr>
              <a:defRPr/>
            </a:pPr>
            <a:r>
              <a:rPr lang="en-US" sz="1400" dirty="0"/>
              <a:t>(per enrolled student) in Traditional Undergraduate Programs</a:t>
            </a:r>
          </a:p>
        </c:rich>
      </c:tx>
      <c:overlay val="0"/>
    </c:title>
    <c:autoTitleDeleted val="0"/>
    <c:plotArea>
      <c:layout/>
      <c:lineChart>
        <c:grouping val="standard"/>
        <c:varyColors val="0"/>
        <c:ser>
          <c:idx val="0"/>
          <c:order val="0"/>
          <c:tx>
            <c:strRef>
              <c:f>'K10. GA-Federal (FGA)'!$F$309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elete val="1"/>
          </c:dLbls>
          <c:cat>
            <c:strRef>
              <c:f>'K10. GA-Federal (FGA)'!$I$308:$BB$308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'K10. GA-Federal (FGA)'!$I$309:$BB$309</c:f>
              <c:numCache>
                <c:formatCode>_("$"* #,##0_);_("$"* \(#,##0\);_("$"* "-"??_);_(@_)</c:formatCode>
                <c:ptCount val="19"/>
                <c:pt idx="0">
                  <c:v>272.92688524590164</c:v>
                </c:pt>
                <c:pt idx="1">
                  <c:v>320.18654147104849</c:v>
                </c:pt>
                <c:pt idx="2">
                  <c:v>363.98992760465848</c:v>
                </c:pt>
                <c:pt idx="3">
                  <c:v>430.23727244677571</c:v>
                </c:pt>
                <c:pt idx="4">
                  <c:v>326.47668997668995</c:v>
                </c:pt>
                <c:pt idx="5">
                  <c:v>459.08541793776692</c:v>
                </c:pt>
                <c:pt idx="6">
                  <c:v>504.6726226529376</c:v>
                </c:pt>
                <c:pt idx="7">
                  <c:v>425.52106741573033</c:v>
                </c:pt>
                <c:pt idx="8">
                  <c:v>551.58057475445617</c:v>
                </c:pt>
                <c:pt idx="9">
                  <c:v>0</c:v>
                </c:pt>
                <c:pt idx="10">
                  <c:v>990.13031358885019</c:v>
                </c:pt>
                <c:pt idx="11">
                  <c:v>814.39367565999419</c:v>
                </c:pt>
                <c:pt idx="12">
                  <c:v>799.95348837209303</c:v>
                </c:pt>
                <c:pt idx="13">
                  <c:v>803.36549539170505</c:v>
                </c:pt>
                <c:pt idx="14">
                  <c:v>803.25316455696202</c:v>
                </c:pt>
                <c:pt idx="15">
                  <c:v>876.53134110787175</c:v>
                </c:pt>
                <c:pt idx="16">
                  <c:v>727.12496626180837</c:v>
                </c:pt>
                <c:pt idx="17">
                  <c:v>920.771897810219</c:v>
                </c:pt>
                <c:pt idx="18">
                  <c:v>869.88514632799559</c:v>
                </c:pt>
              </c:numCache>
            </c:numRef>
          </c:val>
          <c:smooth val="0"/>
          <c:extLst>
            <c:ext xmlns:c16="http://schemas.microsoft.com/office/drawing/2014/chart" uri="{C3380CC4-5D6E-409C-BE32-E72D297353CC}">
              <c16:uniqueId val="{00000000-0A93-4B0F-AF4F-C409471CD116}"/>
            </c:ext>
          </c:extLst>
        </c:ser>
        <c:ser>
          <c:idx val="3"/>
          <c:order val="1"/>
          <c:tx>
            <c:strRef>
              <c:f>'K10. GA-Federal (FGA)'!$F$312</c:f>
              <c:strCache>
                <c:ptCount val="1"/>
                <c:pt idx="0">
                  <c:v> First Quartile (CCCU) </c:v>
                </c:pt>
              </c:strCache>
            </c:strRef>
          </c:tx>
          <c:spPr>
            <a:ln w="31750"/>
          </c:spPr>
          <c:marker>
            <c:symbol val="circle"/>
            <c:size val="8"/>
            <c:spPr>
              <a:solidFill>
                <a:srgbClr val="7030A0"/>
              </a:solidFill>
              <a:ln>
                <a:solidFill>
                  <a:schemeClr val="bg1"/>
                </a:solidFill>
              </a:ln>
            </c:spPr>
          </c:marker>
          <c:dLbls>
            <c:delete val="1"/>
          </c:dLbls>
          <c:cat>
            <c:strRef>
              <c:f>'K10. GA-Federal (FGA)'!$I$308:$BB$308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'K10. GA-Federal (FGA)'!$I$312:$BB$312</c:f>
              <c:numCache>
                <c:formatCode>_("$"* #,##0_);_("$"* \(#,##0\);_("$"* "-"??_);_(@_)</c:formatCode>
                <c:ptCount val="19"/>
                <c:pt idx="0">
                  <c:v>522.67157160194176</c:v>
                </c:pt>
                <c:pt idx="1">
                  <c:v>634.17848781214809</c:v>
                </c:pt>
                <c:pt idx="2">
                  <c:v>735.59305901316884</c:v>
                </c:pt>
                <c:pt idx="3">
                  <c:v>733.28036605657235</c:v>
                </c:pt>
                <c:pt idx="4">
                  <c:v>729.91635383722405</c:v>
                </c:pt>
                <c:pt idx="5">
                  <c:v>653.14555555555557</c:v>
                </c:pt>
                <c:pt idx="6">
                  <c:v>764.0303030036614</c:v>
                </c:pt>
                <c:pt idx="7">
                  <c:v>833.72661637744943</c:v>
                </c:pt>
                <c:pt idx="8">
                  <c:v>975.34037486176044</c:v>
                </c:pt>
                <c:pt idx="9">
                  <c:v>1254.1850311850312</c:v>
                </c:pt>
                <c:pt idx="10">
                  <c:v>1502.1908048557457</c:v>
                </c:pt>
                <c:pt idx="11">
                  <c:v>1335.8394396584645</c:v>
                </c:pt>
                <c:pt idx="12">
                  <c:v>1336.0071684587813</c:v>
                </c:pt>
                <c:pt idx="13">
                  <c:v>1345.9358787145393</c:v>
                </c:pt>
                <c:pt idx="14">
                  <c:v>1344.7833838625279</c:v>
                </c:pt>
                <c:pt idx="15">
                  <c:v>1254.0413770137909</c:v>
                </c:pt>
                <c:pt idx="16">
                  <c:v>1263.3681685411166</c:v>
                </c:pt>
                <c:pt idx="17">
                  <c:v>1328.0479323308271</c:v>
                </c:pt>
                <c:pt idx="18">
                  <c:v>1300.9714636505691</c:v>
                </c:pt>
              </c:numCache>
            </c:numRef>
          </c:val>
          <c:smooth val="0"/>
          <c:extLst>
            <c:ext xmlns:c16="http://schemas.microsoft.com/office/drawing/2014/chart" uri="{C3380CC4-5D6E-409C-BE32-E72D297353CC}">
              <c16:uniqueId val="{00000001-0A93-4B0F-AF4F-C409471CD116}"/>
            </c:ext>
          </c:extLst>
        </c:ser>
        <c:ser>
          <c:idx val="5"/>
          <c:order val="3"/>
          <c:tx>
            <c:strRef>
              <c:f>'K10. GA-Federal (FGA)'!$F$314</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elete val="1"/>
          </c:dLbls>
          <c:cat>
            <c:strRef>
              <c:f>'K10. GA-Federal (FGA)'!$I$308:$BB$308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'K10. GA-Federal (FGA)'!$I$314:$BB$314</c:f>
              <c:numCache>
                <c:formatCode>_("$"* #,##0_);_("$"* \(#,##0\);_("$"* "-"??_);_(@_)</c:formatCode>
                <c:ptCount val="19"/>
                <c:pt idx="0">
                  <c:v>853.91497490703512</c:v>
                </c:pt>
                <c:pt idx="1">
                  <c:v>932.95973093885164</c:v>
                </c:pt>
                <c:pt idx="2">
                  <c:v>1011.0182543253302</c:v>
                </c:pt>
                <c:pt idx="3">
                  <c:v>1076.2966507177034</c:v>
                </c:pt>
                <c:pt idx="4">
                  <c:v>1103.2152407027152</c:v>
                </c:pt>
                <c:pt idx="5">
                  <c:v>1018.349376731302</c:v>
                </c:pt>
                <c:pt idx="6">
                  <c:v>1069.3105646654426</c:v>
                </c:pt>
                <c:pt idx="7">
                  <c:v>1232.8607633076665</c:v>
                </c:pt>
                <c:pt idx="8">
                  <c:v>1488.0065204792429</c:v>
                </c:pt>
                <c:pt idx="9">
                  <c:v>1871.5313432835821</c:v>
                </c:pt>
                <c:pt idx="10">
                  <c:v>2185.8465353768224</c:v>
                </c:pt>
                <c:pt idx="11">
                  <c:v>2021.3718653250776</c:v>
                </c:pt>
                <c:pt idx="12">
                  <c:v>1922.1436077057792</c:v>
                </c:pt>
                <c:pt idx="13">
                  <c:v>1931.9474077268328</c:v>
                </c:pt>
                <c:pt idx="14">
                  <c:v>2015.2160589970501</c:v>
                </c:pt>
                <c:pt idx="15">
                  <c:v>1920.0148107087653</c:v>
                </c:pt>
                <c:pt idx="16">
                  <c:v>1848.3544912294055</c:v>
                </c:pt>
                <c:pt idx="17">
                  <c:v>1993.4297658862877</c:v>
                </c:pt>
                <c:pt idx="18">
                  <c:v>1891.2215132010251</c:v>
                </c:pt>
              </c:numCache>
            </c:numRef>
          </c:val>
          <c:smooth val="0"/>
          <c:extLst>
            <c:ext xmlns:c16="http://schemas.microsoft.com/office/drawing/2014/chart" uri="{C3380CC4-5D6E-409C-BE32-E72D297353CC}">
              <c16:uniqueId val="{00000002-0A93-4B0F-AF4F-C409471CD116}"/>
            </c:ext>
          </c:extLst>
        </c:ser>
        <c:ser>
          <c:idx val="6"/>
          <c:order val="4"/>
          <c:tx>
            <c:strRef>
              <c:f>'K10. GA-Federal (FGA)'!$F$315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elete val="1"/>
          </c:dLbls>
          <c:cat>
            <c:strRef>
              <c:f>'K10. GA-Federal (FGA)'!$I$308:$BB$308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'K10. GA-Federal (FGA)'!$I$315:$BB$315</c:f>
              <c:numCache>
                <c:formatCode>_("$"* #,##0_);_("$"* \(#,##0\);_("$"* "-"??_);_(@_)</c:formatCode>
                <c:ptCount val="19"/>
                <c:pt idx="0">
                  <c:v>1229.9063426200355</c:v>
                </c:pt>
                <c:pt idx="1">
                  <c:v>1620.6235294117646</c:v>
                </c:pt>
                <c:pt idx="2">
                  <c:v>1884.1333333333334</c:v>
                </c:pt>
                <c:pt idx="3">
                  <c:v>2134.8463611859838</c:v>
                </c:pt>
                <c:pt idx="4">
                  <c:v>1643.2422018348625</c:v>
                </c:pt>
                <c:pt idx="5">
                  <c:v>1684.488340192044</c:v>
                </c:pt>
                <c:pt idx="6">
                  <c:v>2538.1145194274027</c:v>
                </c:pt>
                <c:pt idx="7">
                  <c:v>1765.9208333333333</c:v>
                </c:pt>
                <c:pt idx="8">
                  <c:v>2170.6152581387701</c:v>
                </c:pt>
                <c:pt idx="9">
                  <c:v>2501.2486111111111</c:v>
                </c:pt>
                <c:pt idx="10">
                  <c:v>3158.3438914027151</c:v>
                </c:pt>
                <c:pt idx="11">
                  <c:v>3680.1418918918921</c:v>
                </c:pt>
                <c:pt idx="12">
                  <c:v>3393.3225352112677</c:v>
                </c:pt>
                <c:pt idx="13">
                  <c:v>3603.1356852103122</c:v>
                </c:pt>
                <c:pt idx="14">
                  <c:v>3687.2857142857142</c:v>
                </c:pt>
                <c:pt idx="15">
                  <c:v>3125.9890109890111</c:v>
                </c:pt>
                <c:pt idx="16">
                  <c:v>2529.5277777777778</c:v>
                </c:pt>
                <c:pt idx="17">
                  <c:v>3054.06103286385</c:v>
                </c:pt>
                <c:pt idx="18">
                  <c:v>3252.695652173913</c:v>
                </c:pt>
              </c:numCache>
            </c:numRef>
          </c:val>
          <c:smooth val="0"/>
          <c:extLst>
            <c:ext xmlns:c16="http://schemas.microsoft.com/office/drawing/2014/chart" uri="{C3380CC4-5D6E-409C-BE32-E72D297353CC}">
              <c16:uniqueId val="{00000003-0A93-4B0F-AF4F-C409471CD116}"/>
            </c:ext>
          </c:extLst>
        </c:ser>
        <c:dLbls>
          <c:showLegendKey val="0"/>
          <c:showVal val="1"/>
          <c:showCatName val="0"/>
          <c:showSerName val="0"/>
          <c:showPercent val="0"/>
          <c:showBubbleSize val="0"/>
        </c:dLbls>
        <c:marker val="1"/>
        <c:smooth val="0"/>
        <c:axId val="178089344"/>
        <c:axId val="182592640"/>
      </c:lineChart>
      <c:lineChart>
        <c:grouping val="standard"/>
        <c:varyColors val="0"/>
        <c:ser>
          <c:idx val="4"/>
          <c:order val="2"/>
          <c:tx>
            <c:strRef>
              <c:f>'K10. GA-Federal (FGA)'!$F$313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'K10. GA-Federal (FGA)'!$I$308:$BB$308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'K10. GA-Federal (FGA)'!$I$313:$BB$313</c:f>
              <c:numCache>
                <c:formatCode>_("$"* #,##0_);_("$"* \(#,##0\);_("$"* "-"??_);_(@_)</c:formatCode>
                <c:ptCount val="19"/>
                <c:pt idx="0">
                  <c:v>693.07582580910037</c:v>
                </c:pt>
                <c:pt idx="1">
                  <c:v>775.4631062468643</c:v>
                </c:pt>
                <c:pt idx="2">
                  <c:v>837.54991344489326</c:v>
                </c:pt>
                <c:pt idx="3">
                  <c:v>930.42096505823622</c:v>
                </c:pt>
                <c:pt idx="4">
                  <c:v>911.50072421455866</c:v>
                </c:pt>
                <c:pt idx="5">
                  <c:v>860.33290488431874</c:v>
                </c:pt>
                <c:pt idx="6">
                  <c:v>904.34406548552954</c:v>
                </c:pt>
                <c:pt idx="7">
                  <c:v>1006.9251739769664</c:v>
                </c:pt>
                <c:pt idx="8">
                  <c:v>1148.5594005556627</c:v>
                </c:pt>
                <c:pt idx="9">
                  <c:v>1585.4696629213483</c:v>
                </c:pt>
                <c:pt idx="10">
                  <c:v>1905.6240157480315</c:v>
                </c:pt>
                <c:pt idx="11">
                  <c:v>1617.1064999467876</c:v>
                </c:pt>
                <c:pt idx="12">
                  <c:v>1569.5524331734064</c:v>
                </c:pt>
                <c:pt idx="13">
                  <c:v>1670.886143413675</c:v>
                </c:pt>
                <c:pt idx="14">
                  <c:v>1713.7699461576115</c:v>
                </c:pt>
                <c:pt idx="15">
                  <c:v>1587.3189700353894</c:v>
                </c:pt>
                <c:pt idx="16">
                  <c:v>1522.1091169773131</c:v>
                </c:pt>
                <c:pt idx="17">
                  <c:v>1599.0595432300163</c:v>
                </c:pt>
                <c:pt idx="18">
                  <c:v>1580.229661868095</c:v>
                </c:pt>
              </c:numCache>
            </c:numRef>
          </c:val>
          <c:smooth val="0"/>
          <c:extLst>
            <c:ext xmlns:c16="http://schemas.microsoft.com/office/drawing/2014/chart" uri="{C3380CC4-5D6E-409C-BE32-E72D297353CC}">
              <c16:uniqueId val="{00000005-0A93-4B0F-AF4F-C409471CD116}"/>
            </c:ext>
          </c:extLst>
        </c:ser>
        <c:dLbls>
          <c:showLegendKey val="0"/>
          <c:showVal val="0"/>
          <c:showCatName val="0"/>
          <c:showSerName val="0"/>
          <c:showPercent val="0"/>
          <c:showBubbleSize val="0"/>
        </c:dLbls>
        <c:marker val="1"/>
        <c:smooth val="0"/>
        <c:axId val="527208208"/>
        <c:axId val="527215752"/>
      </c:lineChart>
      <c:catAx>
        <c:axId val="178089344"/>
        <c:scaling>
          <c:orientation val="minMax"/>
        </c:scaling>
        <c:delete val="0"/>
        <c:axPos val="b"/>
        <c:numFmt formatCode="General" sourceLinked="0"/>
        <c:majorTickMark val="out"/>
        <c:minorTickMark val="none"/>
        <c:tickLblPos val="nextTo"/>
        <c:crossAx val="182592640"/>
        <c:crosses val="autoZero"/>
        <c:auto val="1"/>
        <c:lblAlgn val="ctr"/>
        <c:lblOffset val="100"/>
        <c:noMultiLvlLbl val="0"/>
      </c:catAx>
      <c:valAx>
        <c:axId val="182592640"/>
        <c:scaling>
          <c:orientation val="minMax"/>
        </c:scaling>
        <c:delete val="0"/>
        <c:axPos val="l"/>
        <c:majorGridlines/>
        <c:numFmt formatCode="&quot;$&quot;#,##0" sourceLinked="0"/>
        <c:majorTickMark val="out"/>
        <c:minorTickMark val="none"/>
        <c:tickLblPos val="nextTo"/>
        <c:crossAx val="178089344"/>
        <c:crosses val="autoZero"/>
        <c:crossBetween val="between"/>
      </c:valAx>
      <c:valAx>
        <c:axId val="527215752"/>
        <c:scaling>
          <c:orientation val="minMax"/>
          <c:max val="4000"/>
        </c:scaling>
        <c:delete val="0"/>
        <c:axPos val="r"/>
        <c:numFmt formatCode="&quot;$&quot;#,##0" sourceLinked="0"/>
        <c:majorTickMark val="out"/>
        <c:minorTickMark val="none"/>
        <c:tickLblPos val="nextTo"/>
        <c:crossAx val="527208208"/>
        <c:crosses val="max"/>
        <c:crossBetween val="between"/>
      </c:valAx>
      <c:catAx>
        <c:axId val="527208208"/>
        <c:scaling>
          <c:orientation val="minMax"/>
        </c:scaling>
        <c:delete val="1"/>
        <c:axPos val="b"/>
        <c:numFmt formatCode="General" sourceLinked="1"/>
        <c:majorTickMark val="out"/>
        <c:minorTickMark val="none"/>
        <c:tickLblPos val="nextTo"/>
        <c:crossAx val="527215752"/>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State Gift Aid </a:t>
            </a:r>
          </a:p>
          <a:p>
            <a:pPr>
              <a:defRPr/>
            </a:pPr>
            <a:r>
              <a:rPr lang="en-US" sz="1200" dirty="0"/>
              <a:t>(per enrolled student) in Traditional Undergraduate Programs</a:t>
            </a:r>
          </a:p>
        </c:rich>
      </c:tx>
      <c:overlay val="0"/>
    </c:title>
    <c:autoTitleDeleted val="0"/>
    <c:plotArea>
      <c:layout>
        <c:manualLayout>
          <c:layoutTarget val="inner"/>
          <c:xMode val="edge"/>
          <c:yMode val="edge"/>
          <c:x val="7.7231951624239473E-2"/>
          <c:y val="0.13357286846639141"/>
          <c:w val="0.90662939411541166"/>
          <c:h val="0.73644398952509238"/>
        </c:manualLayout>
      </c:layout>
      <c:lineChart>
        <c:grouping val="standard"/>
        <c:varyColors val="0"/>
        <c:ser>
          <c:idx val="0"/>
          <c:order val="0"/>
          <c:tx>
            <c:strRef>
              <c:f>'K11. GA-State (SGA)'!$F$308</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elete val="1"/>
          </c:dLbls>
          <c:cat>
            <c:strRef>
              <c:f>'K11. GA-State (SGA)'!$I$307:$BB$307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'K11. GA-State (SGA)'!$I$308:$BB$308</c:f>
              <c:numCache>
                <c:formatCode>_("$"* #,##0_);_("$"* \(#,##0\);_("$"* "-"??_);_(@_)</c:formatCode>
                <c:ptCount val="17"/>
                <c:pt idx="0">
                  <c:v>79.285275216540938</c:v>
                </c:pt>
                <c:pt idx="1">
                  <c:v>42</c:v>
                </c:pt>
                <c:pt idx="2">
                  <c:v>42</c:v>
                </c:pt>
                <c:pt idx="3">
                  <c:v>22.131988472622478</c:v>
                </c:pt>
                <c:pt idx="4">
                  <c:v>32</c:v>
                </c:pt>
                <c:pt idx="5">
                  <c:v>43</c:v>
                </c:pt>
                <c:pt idx="6">
                  <c:v>66</c:v>
                </c:pt>
                <c:pt idx="7">
                  <c:v>0</c:v>
                </c:pt>
                <c:pt idx="8">
                  <c:v>0</c:v>
                </c:pt>
                <c:pt idx="9">
                  <c:v>30</c:v>
                </c:pt>
                <c:pt idx="10">
                  <c:v>0</c:v>
                </c:pt>
                <c:pt idx="11">
                  <c:v>0</c:v>
                </c:pt>
                <c:pt idx="12">
                  <c:v>0</c:v>
                </c:pt>
                <c:pt idx="13">
                  <c:v>6.0467741935483872</c:v>
                </c:pt>
                <c:pt idx="14">
                  <c:v>0</c:v>
                </c:pt>
                <c:pt idx="15">
                  <c:v>49.062041360907273</c:v>
                </c:pt>
                <c:pt idx="16">
                  <c:v>0</c:v>
                </c:pt>
              </c:numCache>
            </c:numRef>
          </c:val>
          <c:smooth val="0"/>
          <c:extLst>
            <c:ext xmlns:c16="http://schemas.microsoft.com/office/drawing/2014/chart" uri="{C3380CC4-5D6E-409C-BE32-E72D297353CC}">
              <c16:uniqueId val="{00000001-98AD-490B-8064-F896795FED7C}"/>
            </c:ext>
          </c:extLst>
        </c:ser>
        <c:ser>
          <c:idx val="3"/>
          <c:order val="1"/>
          <c:tx>
            <c:strRef>
              <c:f>'K11. GA-State (SGA)'!$F$311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'K11. GA-State (SGA)'!$I$307:$BB$307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'K11. GA-State (SGA)'!$I$311:$BB$311</c:f>
              <c:numCache>
                <c:formatCode>_("$"* #,##0_);_("$"* \(#,##0\);_("$"* "-"??_);_(@_)</c:formatCode>
                <c:ptCount val="17"/>
                <c:pt idx="0">
                  <c:v>514.89047481093507</c:v>
                </c:pt>
                <c:pt idx="1">
                  <c:v>371.25855380466783</c:v>
                </c:pt>
                <c:pt idx="2">
                  <c:v>471.85572266869451</c:v>
                </c:pt>
                <c:pt idx="3">
                  <c:v>554.06506870263547</c:v>
                </c:pt>
                <c:pt idx="4">
                  <c:v>579.82076879954116</c:v>
                </c:pt>
                <c:pt idx="5">
                  <c:v>602.07773946360157</c:v>
                </c:pt>
                <c:pt idx="6">
                  <c:v>687.21090438708711</c:v>
                </c:pt>
                <c:pt idx="7">
                  <c:v>619.29795918367347</c:v>
                </c:pt>
                <c:pt idx="8">
                  <c:v>609.88261366348706</c:v>
                </c:pt>
                <c:pt idx="9">
                  <c:v>587.2595600929734</c:v>
                </c:pt>
                <c:pt idx="10">
                  <c:v>587.34576888080073</c:v>
                </c:pt>
                <c:pt idx="11">
                  <c:v>539.29407107527686</c:v>
                </c:pt>
                <c:pt idx="12">
                  <c:v>542.89570206786743</c:v>
                </c:pt>
                <c:pt idx="13">
                  <c:v>575.77117210520578</c:v>
                </c:pt>
                <c:pt idx="14">
                  <c:v>745.20450901947288</c:v>
                </c:pt>
                <c:pt idx="15">
                  <c:v>834.68181818181813</c:v>
                </c:pt>
                <c:pt idx="16">
                  <c:v>856.88709474220309</c:v>
                </c:pt>
              </c:numCache>
            </c:numRef>
          </c:val>
          <c:smooth val="0"/>
          <c:extLst>
            <c:ext xmlns:c16="http://schemas.microsoft.com/office/drawing/2014/chart" uri="{C3380CC4-5D6E-409C-BE32-E72D297353CC}">
              <c16:uniqueId val="{00000002-98AD-490B-8064-F896795FED7C}"/>
            </c:ext>
          </c:extLst>
        </c:ser>
        <c:ser>
          <c:idx val="5"/>
          <c:order val="3"/>
          <c:tx>
            <c:strRef>
              <c:f>'K11. GA-State (SGA)'!$F$313</c:f>
              <c:strCache>
                <c:ptCount val="1"/>
                <c:pt idx="0">
                  <c:v> Third Quartile (CCCU) </c:v>
                </c:pt>
              </c:strCache>
            </c:strRef>
          </c:tx>
          <c:spPr>
            <a:ln w="31750"/>
          </c:spPr>
          <c:marker>
            <c:symbol val="triangle"/>
            <c:size val="7"/>
            <c:spPr>
              <a:solidFill>
                <a:srgbClr val="CC9900"/>
              </a:solidFill>
              <a:ln>
                <a:solidFill>
                  <a:schemeClr val="tx1"/>
                </a:solidFill>
              </a:ln>
            </c:spPr>
          </c:marker>
          <c:dLbls>
            <c:delete val="1"/>
          </c:dLbls>
          <c:cat>
            <c:strRef>
              <c:f>'K11. GA-State (SGA)'!$I$307:$BB$307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'K11. GA-State (SGA)'!$I$313:$BB$313</c:f>
              <c:numCache>
                <c:formatCode>_("$"* #,##0_);_("$"* \(#,##0\);_("$"* "-"??_);_(@_)</c:formatCode>
                <c:ptCount val="17"/>
                <c:pt idx="0">
                  <c:v>1364.0974314990856</c:v>
                </c:pt>
                <c:pt idx="1">
                  <c:v>1307.2883671151124</c:v>
                </c:pt>
                <c:pt idx="2">
                  <c:v>1180.9269065953094</c:v>
                </c:pt>
                <c:pt idx="3">
                  <c:v>1221.8293576712706</c:v>
                </c:pt>
                <c:pt idx="4">
                  <c:v>1389.6675258817863</c:v>
                </c:pt>
                <c:pt idx="5">
                  <c:v>1365.1976237720087</c:v>
                </c:pt>
                <c:pt idx="6">
                  <c:v>1536.7524497240199</c:v>
                </c:pt>
                <c:pt idx="7">
                  <c:v>1407.929203539823</c:v>
                </c:pt>
                <c:pt idx="8">
                  <c:v>1294.3288914488476</c:v>
                </c:pt>
                <c:pt idx="9">
                  <c:v>1466.9589162219791</c:v>
                </c:pt>
                <c:pt idx="10">
                  <c:v>1474.1592115238818</c:v>
                </c:pt>
                <c:pt idx="11">
                  <c:v>1399.3757695646425</c:v>
                </c:pt>
                <c:pt idx="12">
                  <c:v>1523.0043853225939</c:v>
                </c:pt>
                <c:pt idx="13">
                  <c:v>1389.9954915617172</c:v>
                </c:pt>
                <c:pt idx="14">
                  <c:v>1630.4152385279613</c:v>
                </c:pt>
                <c:pt idx="15">
                  <c:v>1796.8397669337219</c:v>
                </c:pt>
                <c:pt idx="16">
                  <c:v>1821.4439786570933</c:v>
                </c:pt>
              </c:numCache>
            </c:numRef>
          </c:val>
          <c:smooth val="0"/>
          <c:extLst>
            <c:ext xmlns:c16="http://schemas.microsoft.com/office/drawing/2014/chart" uri="{C3380CC4-5D6E-409C-BE32-E72D297353CC}">
              <c16:uniqueId val="{00000003-98AD-490B-8064-F896795FED7C}"/>
            </c:ext>
          </c:extLst>
        </c:ser>
        <c:ser>
          <c:idx val="6"/>
          <c:order val="4"/>
          <c:tx>
            <c:strRef>
              <c:f>'K11. GA-State (SGA)'!$F$314</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elete val="1"/>
          </c:dLbls>
          <c:cat>
            <c:strRef>
              <c:f>'K11. GA-State (SGA)'!$I$307:$BB$307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'K11. GA-State (SGA)'!$I$314:$BB$314</c:f>
              <c:numCache>
                <c:formatCode>_("$"* #,##0_);_("$"* \(#,##0\);_("$"* "-"??_);_(@_)</c:formatCode>
                <c:ptCount val="17"/>
                <c:pt idx="0">
                  <c:v>3137.7985714285714</c:v>
                </c:pt>
                <c:pt idx="1">
                  <c:v>3940.6232394366198</c:v>
                </c:pt>
                <c:pt idx="2">
                  <c:v>3471.3883892068684</c:v>
                </c:pt>
                <c:pt idx="3">
                  <c:v>3814.1679035250463</c:v>
                </c:pt>
                <c:pt idx="4">
                  <c:v>2604.2686170212764</c:v>
                </c:pt>
                <c:pt idx="5">
                  <c:v>3294.9790209790208</c:v>
                </c:pt>
                <c:pt idx="6">
                  <c:v>3173.3275316455697</c:v>
                </c:pt>
                <c:pt idx="7">
                  <c:v>3425.9380281690142</c:v>
                </c:pt>
                <c:pt idx="8">
                  <c:v>4028.4548229548232</c:v>
                </c:pt>
                <c:pt idx="9">
                  <c:v>3868.5149732620321</c:v>
                </c:pt>
                <c:pt idx="10">
                  <c:v>4326.0929861849099</c:v>
                </c:pt>
                <c:pt idx="11">
                  <c:v>5122.0243346007601</c:v>
                </c:pt>
                <c:pt idx="12">
                  <c:v>4812.9264136328429</c:v>
                </c:pt>
                <c:pt idx="13">
                  <c:v>5229.78811369509</c:v>
                </c:pt>
                <c:pt idx="14">
                  <c:v>3807.351387054161</c:v>
                </c:pt>
                <c:pt idx="15">
                  <c:v>4869.2557950386336</c:v>
                </c:pt>
                <c:pt idx="16">
                  <c:v>4768.4994425863988</c:v>
                </c:pt>
              </c:numCache>
            </c:numRef>
          </c:val>
          <c:smooth val="0"/>
          <c:extLst>
            <c:ext xmlns:c16="http://schemas.microsoft.com/office/drawing/2014/chart" uri="{C3380CC4-5D6E-409C-BE32-E72D297353CC}">
              <c16:uniqueId val="{00000004-98AD-490B-8064-F896795FED7C}"/>
            </c:ext>
          </c:extLst>
        </c:ser>
        <c:dLbls>
          <c:showLegendKey val="0"/>
          <c:showVal val="1"/>
          <c:showCatName val="0"/>
          <c:showSerName val="0"/>
          <c:showPercent val="0"/>
          <c:showBubbleSize val="0"/>
        </c:dLbls>
        <c:marker val="1"/>
        <c:smooth val="0"/>
        <c:axId val="184507392"/>
        <c:axId val="184541952"/>
      </c:lineChart>
      <c:lineChart>
        <c:grouping val="standard"/>
        <c:varyColors val="0"/>
        <c:ser>
          <c:idx val="4"/>
          <c:order val="2"/>
          <c:tx>
            <c:strRef>
              <c:f>'K11. GA-State (SGA)'!$F$312</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'K11. GA-State (SGA)'!$I$307:$BB$307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'K11. GA-State (SGA)'!$I$312:$BB$312</c:f>
              <c:numCache>
                <c:formatCode>_("$"* #,##0_);_("$"* \(#,##0\);_("$"* "-"??_);_(@_)</c:formatCode>
                <c:ptCount val="17"/>
                <c:pt idx="0">
                  <c:v>980.12327432805546</c:v>
                </c:pt>
                <c:pt idx="1">
                  <c:v>850.27311721091257</c:v>
                </c:pt>
                <c:pt idx="2">
                  <c:v>757.90526315789475</c:v>
                </c:pt>
                <c:pt idx="3">
                  <c:v>1003.5503308880111</c:v>
                </c:pt>
                <c:pt idx="4">
                  <c:v>1011.7299614230604</c:v>
                </c:pt>
                <c:pt idx="5">
                  <c:v>892.747572815534</c:v>
                </c:pt>
                <c:pt idx="6">
                  <c:v>1024.4156544976345</c:v>
                </c:pt>
                <c:pt idx="7">
                  <c:v>967.47865168539329</c:v>
                </c:pt>
                <c:pt idx="8">
                  <c:v>982.34769687964342</c:v>
                </c:pt>
                <c:pt idx="9">
                  <c:v>1014.8847679565599</c:v>
                </c:pt>
                <c:pt idx="10">
                  <c:v>1046.3216031280547</c:v>
                </c:pt>
                <c:pt idx="11">
                  <c:v>1024.9724098304887</c:v>
                </c:pt>
                <c:pt idx="12">
                  <c:v>1031.1889168765742</c:v>
                </c:pt>
                <c:pt idx="13">
                  <c:v>949.75961538461536</c:v>
                </c:pt>
                <c:pt idx="14">
                  <c:v>1155.2092065251823</c:v>
                </c:pt>
                <c:pt idx="15">
                  <c:v>1160.8127721335268</c:v>
                </c:pt>
                <c:pt idx="16">
                  <c:v>1191.7947773685974</c:v>
                </c:pt>
              </c:numCache>
            </c:numRef>
          </c:val>
          <c:smooth val="0"/>
          <c:extLst>
            <c:ext xmlns:c16="http://schemas.microsoft.com/office/drawing/2014/chart" uri="{C3380CC4-5D6E-409C-BE32-E72D297353CC}">
              <c16:uniqueId val="{00000005-98AD-490B-8064-F896795FED7C}"/>
            </c:ext>
          </c:extLst>
        </c:ser>
        <c:dLbls>
          <c:showLegendKey val="0"/>
          <c:showVal val="0"/>
          <c:showCatName val="0"/>
          <c:showSerName val="0"/>
          <c:showPercent val="0"/>
          <c:showBubbleSize val="0"/>
        </c:dLbls>
        <c:marker val="1"/>
        <c:smooth val="0"/>
        <c:axId val="850381400"/>
        <c:axId val="850366640"/>
      </c:lineChart>
      <c:catAx>
        <c:axId val="184507392"/>
        <c:scaling>
          <c:orientation val="minMax"/>
        </c:scaling>
        <c:delete val="0"/>
        <c:axPos val="b"/>
        <c:numFmt formatCode="General" sourceLinked="0"/>
        <c:majorTickMark val="out"/>
        <c:minorTickMark val="none"/>
        <c:tickLblPos val="nextTo"/>
        <c:txPr>
          <a:bodyPr/>
          <a:lstStyle/>
          <a:p>
            <a:pPr>
              <a:defRPr sz="900"/>
            </a:pPr>
            <a:endParaRPr lang="en-US"/>
          </a:p>
        </c:txPr>
        <c:crossAx val="184541952"/>
        <c:crosses val="autoZero"/>
        <c:auto val="1"/>
        <c:lblAlgn val="ctr"/>
        <c:lblOffset val="100"/>
        <c:noMultiLvlLbl val="0"/>
      </c:catAx>
      <c:valAx>
        <c:axId val="184541952"/>
        <c:scaling>
          <c:orientation val="minMax"/>
        </c:scaling>
        <c:delete val="0"/>
        <c:axPos val="l"/>
        <c:majorGridlines/>
        <c:numFmt formatCode="&quot;$&quot;#,##0" sourceLinked="0"/>
        <c:majorTickMark val="out"/>
        <c:minorTickMark val="none"/>
        <c:tickLblPos val="nextTo"/>
        <c:crossAx val="184507392"/>
        <c:crosses val="autoZero"/>
        <c:crossBetween val="between"/>
      </c:valAx>
      <c:valAx>
        <c:axId val="850366640"/>
        <c:scaling>
          <c:orientation val="minMax"/>
          <c:max val="6000"/>
        </c:scaling>
        <c:delete val="0"/>
        <c:axPos val="r"/>
        <c:numFmt formatCode="&quot;$&quot;#,##0" sourceLinked="0"/>
        <c:majorTickMark val="out"/>
        <c:minorTickMark val="none"/>
        <c:tickLblPos val="nextTo"/>
        <c:crossAx val="850381400"/>
        <c:crosses val="max"/>
        <c:crossBetween val="between"/>
      </c:valAx>
      <c:catAx>
        <c:axId val="850381400"/>
        <c:scaling>
          <c:orientation val="minMax"/>
        </c:scaling>
        <c:delete val="1"/>
        <c:axPos val="b"/>
        <c:numFmt formatCode="General" sourceLinked="1"/>
        <c:majorTickMark val="out"/>
        <c:minorTickMark val="none"/>
        <c:tickLblPos val="nextTo"/>
        <c:crossAx val="850366640"/>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Loan: </a:t>
            </a:r>
            <a:r>
              <a:rPr lang="en-US" sz="3200" i="1" dirty="0"/>
              <a:t>Student Only</a:t>
            </a:r>
          </a:p>
          <a:p>
            <a:pPr>
              <a:defRPr/>
            </a:pPr>
            <a:r>
              <a:rPr lang="en-US" sz="1200" dirty="0"/>
              <a:t>(per enrolled student) Traditional Undergraduates</a:t>
            </a:r>
          </a:p>
        </c:rich>
      </c:tx>
      <c:overlay val="0"/>
    </c:title>
    <c:autoTitleDeleted val="0"/>
    <c:plotArea>
      <c:layout>
        <c:manualLayout>
          <c:layoutTarget val="inner"/>
          <c:xMode val="edge"/>
          <c:yMode val="edge"/>
          <c:x val="7.1449369338057997E-2"/>
          <c:y val="0.14946010841355301"/>
          <c:w val="0.85710126132388398"/>
          <c:h val="0.71780877782778474"/>
        </c:manualLayout>
      </c:layout>
      <c:lineChart>
        <c:grouping val="standard"/>
        <c:varyColors val="0"/>
        <c:ser>
          <c:idx val="3"/>
          <c:order val="0"/>
          <c:tx>
            <c:strRef>
              <c:f>'N2. Loans - Student Only'!$F$310</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'N2. Loans - Student Only'!$G$8:$BB$8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'N2. Loans - Student Only'!$I$310:$BB$310</c:f>
              <c:numCache>
                <c:formatCode>_("$"* #,##0_);_("$"* \(#,##0\);_("$"* "-"??_);_(@_)</c:formatCode>
                <c:ptCount val="17"/>
                <c:pt idx="0">
                  <c:v>2999.2420203535103</c:v>
                </c:pt>
                <c:pt idx="1">
                  <c:v>3283.4428945074105</c:v>
                </c:pt>
                <c:pt idx="2">
                  <c:v>3549.5550877192982</c:v>
                </c:pt>
                <c:pt idx="3">
                  <c:v>3866.9119631009794</c:v>
                </c:pt>
                <c:pt idx="4">
                  <c:v>4285.9969649958884</c:v>
                </c:pt>
                <c:pt idx="5">
                  <c:v>4281.3182061887255</c:v>
                </c:pt>
                <c:pt idx="6">
                  <c:v>5003.7782189076552</c:v>
                </c:pt>
                <c:pt idx="7">
                  <c:v>4921.7390109890111</c:v>
                </c:pt>
                <c:pt idx="8">
                  <c:v>4747.271039526735</c:v>
                </c:pt>
                <c:pt idx="9">
                  <c:v>4800.3041943521594</c:v>
                </c:pt>
                <c:pt idx="10">
                  <c:v>5010.9667250437824</c:v>
                </c:pt>
                <c:pt idx="11">
                  <c:v>4820.3874418361374</c:v>
                </c:pt>
                <c:pt idx="12">
                  <c:v>4978.7158556760587</c:v>
                </c:pt>
                <c:pt idx="13">
                  <c:v>4369.7694517924465</c:v>
                </c:pt>
                <c:pt idx="14">
                  <c:v>4391.2118959107811</c:v>
                </c:pt>
                <c:pt idx="15">
                  <c:v>4693.1959706959706</c:v>
                </c:pt>
                <c:pt idx="16">
                  <c:v>4507.7311476421819</c:v>
                </c:pt>
              </c:numCache>
            </c:numRef>
          </c:val>
          <c:smooth val="0"/>
          <c:extLst>
            <c:ext xmlns:c16="http://schemas.microsoft.com/office/drawing/2014/chart" uri="{C3380CC4-5D6E-409C-BE32-E72D297353CC}">
              <c16:uniqueId val="{00000000-6DF1-4C4F-A1D1-2A80EAA46EB8}"/>
            </c:ext>
          </c:extLst>
        </c:ser>
        <c:ser>
          <c:idx val="5"/>
          <c:order val="2"/>
          <c:tx>
            <c:strRef>
              <c:f>'N2. Loans - Student Only'!$F$312</c:f>
              <c:strCache>
                <c:ptCount val="1"/>
                <c:pt idx="0">
                  <c:v> Third Quartile (CCCU) </c:v>
                </c:pt>
              </c:strCache>
            </c:strRef>
          </c:tx>
          <c:spPr>
            <a:ln w="31750"/>
          </c:spPr>
          <c:marker>
            <c:symbol val="triangle"/>
            <c:size val="7"/>
            <c:spPr>
              <a:solidFill>
                <a:srgbClr val="CC9900"/>
              </a:solidFill>
              <a:ln>
                <a:solidFill>
                  <a:schemeClr val="tx1"/>
                </a:solidFill>
              </a:ln>
            </c:spPr>
          </c:marker>
          <c:dLbls>
            <c:delete val="1"/>
          </c:dLbls>
          <c:cat>
            <c:strRef>
              <c:f>'N2. Loans - Student Only'!$G$8:$BB$8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'N2. Loans - Student Only'!$I$312:$BB$312</c:f>
              <c:numCache>
                <c:formatCode>_("$"* #,##0_);_("$"* \(#,##0\);_("$"* "-"??_);_(@_)</c:formatCode>
                <c:ptCount val="17"/>
                <c:pt idx="0">
                  <c:v>4703.2003351521689</c:v>
                </c:pt>
                <c:pt idx="1">
                  <c:v>5187.8576537911304</c:v>
                </c:pt>
                <c:pt idx="2">
                  <c:v>5511.9940672379698</c:v>
                </c:pt>
                <c:pt idx="3">
                  <c:v>6078.4780670771397</c:v>
                </c:pt>
                <c:pt idx="4">
                  <c:v>6245.982801549073</c:v>
                </c:pt>
                <c:pt idx="5">
                  <c:v>6518.323097263984</c:v>
                </c:pt>
                <c:pt idx="6">
                  <c:v>6976.9435359125218</c:v>
                </c:pt>
                <c:pt idx="7">
                  <c:v>6783.5948121645797</c:v>
                </c:pt>
                <c:pt idx="8">
                  <c:v>6923.3252673405113</c:v>
                </c:pt>
                <c:pt idx="9">
                  <c:v>6316.4162518755775</c:v>
                </c:pt>
                <c:pt idx="10">
                  <c:v>6448.491215741391</c:v>
                </c:pt>
                <c:pt idx="11">
                  <c:v>6382.173035548788</c:v>
                </c:pt>
                <c:pt idx="12">
                  <c:v>6629.1046605046204</c:v>
                </c:pt>
                <c:pt idx="13">
                  <c:v>6413.6441594506414</c:v>
                </c:pt>
                <c:pt idx="14">
                  <c:v>6254.617051013277</c:v>
                </c:pt>
                <c:pt idx="15">
                  <c:v>6298.0876254180603</c:v>
                </c:pt>
                <c:pt idx="16">
                  <c:v>6212.1622913087531</c:v>
                </c:pt>
              </c:numCache>
            </c:numRef>
          </c:val>
          <c:smooth val="0"/>
          <c:extLst>
            <c:ext xmlns:c16="http://schemas.microsoft.com/office/drawing/2014/chart" uri="{C3380CC4-5D6E-409C-BE32-E72D297353CC}">
              <c16:uniqueId val="{00000001-6DF1-4C4F-A1D1-2A80EAA46EB8}"/>
            </c:ext>
          </c:extLst>
        </c:ser>
        <c:dLbls>
          <c:showLegendKey val="0"/>
          <c:showVal val="1"/>
          <c:showCatName val="0"/>
          <c:showSerName val="0"/>
          <c:showPercent val="0"/>
          <c:showBubbleSize val="0"/>
        </c:dLbls>
        <c:marker val="1"/>
        <c:smooth val="0"/>
        <c:axId val="192268544"/>
        <c:axId val="190709760"/>
      </c:lineChart>
      <c:lineChart>
        <c:grouping val="standard"/>
        <c:varyColors val="0"/>
        <c:ser>
          <c:idx val="4"/>
          <c:order val="1"/>
          <c:tx>
            <c:strRef>
              <c:f>'N2. Loans - Student Only'!$F$311</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'N. Loans - Student &amp; PLUS'!$I$307:$BB$307</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'N2. Loans - Student Only'!$I$311:$BB$311</c:f>
              <c:numCache>
                <c:formatCode>_("$"* #,##0_);_("$"* \(#,##0\);_("$"* "-"??_);_(@_)</c:formatCode>
                <c:ptCount val="17"/>
                <c:pt idx="0">
                  <c:v>3769.2710075438617</c:v>
                </c:pt>
                <c:pt idx="1">
                  <c:v>4601.7220402433313</c:v>
                </c:pt>
                <c:pt idx="2">
                  <c:v>4345.8383641674782</c:v>
                </c:pt>
                <c:pt idx="3">
                  <c:v>4767.5358108804994</c:v>
                </c:pt>
                <c:pt idx="4">
                  <c:v>5261.3303655107775</c:v>
                </c:pt>
                <c:pt idx="5">
                  <c:v>5400.4476550871614</c:v>
                </c:pt>
                <c:pt idx="6">
                  <c:v>5938.1760086966042</c:v>
                </c:pt>
                <c:pt idx="7">
                  <c:v>5671.4908136482936</c:v>
                </c:pt>
                <c:pt idx="8">
                  <c:v>5693.0684335189817</c:v>
                </c:pt>
                <c:pt idx="9">
                  <c:v>5620.4206857301397</c:v>
                </c:pt>
                <c:pt idx="10">
                  <c:v>5767.3216666666667</c:v>
                </c:pt>
                <c:pt idx="11">
                  <c:v>5506.2115297106993</c:v>
                </c:pt>
                <c:pt idx="12">
                  <c:v>5814.0109364319887</c:v>
                </c:pt>
                <c:pt idx="13">
                  <c:v>5502.5899470899467</c:v>
                </c:pt>
                <c:pt idx="14">
                  <c:v>5650.80303030303</c:v>
                </c:pt>
                <c:pt idx="15">
                  <c:v>5673.459582198002</c:v>
                </c:pt>
                <c:pt idx="16">
                  <c:v>5374.0463576158936</c:v>
                </c:pt>
              </c:numCache>
            </c:numRef>
          </c:val>
          <c:smooth val="0"/>
          <c:extLst>
            <c:ext xmlns:c16="http://schemas.microsoft.com/office/drawing/2014/chart" uri="{C3380CC4-5D6E-409C-BE32-E72D297353CC}">
              <c16:uniqueId val="{00000003-6DF1-4C4F-A1D1-2A80EAA46EB8}"/>
            </c:ext>
          </c:extLst>
        </c:ser>
        <c:dLbls>
          <c:showLegendKey val="0"/>
          <c:showVal val="0"/>
          <c:showCatName val="0"/>
          <c:showSerName val="0"/>
          <c:showPercent val="0"/>
          <c:showBubbleSize val="0"/>
        </c:dLbls>
        <c:marker val="1"/>
        <c:smooth val="0"/>
        <c:axId val="1172838480"/>
        <c:axId val="1172834872"/>
      </c:lineChart>
      <c:catAx>
        <c:axId val="192268544"/>
        <c:scaling>
          <c:orientation val="minMax"/>
        </c:scaling>
        <c:delete val="0"/>
        <c:axPos val="b"/>
        <c:numFmt formatCode="General" sourceLinked="0"/>
        <c:majorTickMark val="out"/>
        <c:minorTickMark val="none"/>
        <c:tickLblPos val="nextTo"/>
        <c:txPr>
          <a:bodyPr/>
          <a:lstStyle/>
          <a:p>
            <a:pPr>
              <a:defRPr sz="900"/>
            </a:pPr>
            <a:endParaRPr lang="en-US"/>
          </a:p>
        </c:txPr>
        <c:crossAx val="190709760"/>
        <c:crosses val="autoZero"/>
        <c:auto val="1"/>
        <c:lblAlgn val="ctr"/>
        <c:lblOffset val="100"/>
        <c:noMultiLvlLbl val="0"/>
      </c:catAx>
      <c:valAx>
        <c:axId val="190709760"/>
        <c:scaling>
          <c:orientation val="minMax"/>
          <c:max val="10000"/>
          <c:min val="0"/>
        </c:scaling>
        <c:delete val="0"/>
        <c:axPos val="l"/>
        <c:majorGridlines/>
        <c:numFmt formatCode="&quot;$&quot;#,##0" sourceLinked="0"/>
        <c:majorTickMark val="out"/>
        <c:minorTickMark val="none"/>
        <c:tickLblPos val="nextTo"/>
        <c:crossAx val="192268544"/>
        <c:crosses val="autoZero"/>
        <c:crossBetween val="between"/>
        <c:majorUnit val="1000"/>
      </c:valAx>
      <c:valAx>
        <c:axId val="1172834872"/>
        <c:scaling>
          <c:orientation val="minMax"/>
          <c:max val="10000"/>
          <c:min val="0"/>
        </c:scaling>
        <c:delete val="0"/>
        <c:axPos val="r"/>
        <c:numFmt formatCode="&quot;$&quot;#,##0" sourceLinked="0"/>
        <c:majorTickMark val="out"/>
        <c:minorTickMark val="none"/>
        <c:tickLblPos val="nextTo"/>
        <c:crossAx val="1172838480"/>
        <c:crosses val="max"/>
        <c:crossBetween val="between"/>
        <c:majorUnit val="1000"/>
      </c:valAx>
      <c:catAx>
        <c:axId val="1172838480"/>
        <c:scaling>
          <c:orientation val="minMax"/>
        </c:scaling>
        <c:delete val="1"/>
        <c:axPos val="b"/>
        <c:numFmt formatCode="General" sourceLinked="1"/>
        <c:majorTickMark val="out"/>
        <c:minorTickMark val="none"/>
        <c:tickLblPos val="nextTo"/>
        <c:crossAx val="1172834872"/>
        <c:crosses val="autoZero"/>
        <c:auto val="1"/>
        <c:lblAlgn val="ctr"/>
        <c:lblOffset val="100"/>
        <c:noMultiLvlLbl val="0"/>
      </c:catAx>
    </c:plotArea>
    <c:legend>
      <c:legendPos val="b"/>
      <c:layout>
        <c:manualLayout>
          <c:xMode val="edge"/>
          <c:yMode val="edge"/>
          <c:x val="8.7509300863466227E-2"/>
          <c:y val="0.91756635312157286"/>
          <c:w val="0.8249813982730676"/>
          <c:h val="6.7293661198160909E-2"/>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Educational Debt of Graduates </a:t>
            </a:r>
          </a:p>
          <a:p>
            <a:pPr>
              <a:defRPr/>
            </a:pPr>
            <a:r>
              <a:rPr lang="en-US" dirty="0"/>
              <a:t>from Traditional Undergraduate Programs (borrowers only)</a:t>
            </a:r>
          </a:p>
        </c:rich>
      </c:tx>
      <c:overlay val="0"/>
    </c:title>
    <c:autoTitleDeleted val="0"/>
    <c:plotArea>
      <c:layout/>
      <c:lineChart>
        <c:grouping val="standard"/>
        <c:varyColors val="0"/>
        <c:ser>
          <c:idx val="0"/>
          <c:order val="0"/>
          <c:tx>
            <c:strRef>
              <c:f>'P2. St Debt. Avg per Borrower'!$F$149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Borrower'!$I$149:$BB$149</c:f>
              <c:numCache>
                <c:formatCode>_("$"* #,##0_);_("$"* \(#,##0\);_("$"* "-"??_);_(@_)</c:formatCode>
                <c:ptCount val="18"/>
                <c:pt idx="0">
                  <c:v>9446</c:v>
                </c:pt>
                <c:pt idx="1">
                  <c:v>7093</c:v>
                </c:pt>
                <c:pt idx="2">
                  <c:v>9982</c:v>
                </c:pt>
                <c:pt idx="3">
                  <c:v>11989</c:v>
                </c:pt>
                <c:pt idx="4">
                  <c:v>10965</c:v>
                </c:pt>
                <c:pt idx="5">
                  <c:v>12533</c:v>
                </c:pt>
                <c:pt idx="6">
                  <c:v>14153</c:v>
                </c:pt>
                <c:pt idx="7">
                  <c:v>10218</c:v>
                </c:pt>
                <c:pt idx="8">
                  <c:v>0</c:v>
                </c:pt>
                <c:pt idx="9">
                  <c:v>6385</c:v>
                </c:pt>
                <c:pt idx="10">
                  <c:v>7014</c:v>
                </c:pt>
                <c:pt idx="11">
                  <c:v>15155</c:v>
                </c:pt>
                <c:pt idx="12">
                  <c:v>6424</c:v>
                </c:pt>
                <c:pt idx="13">
                  <c:v>14328</c:v>
                </c:pt>
                <c:pt idx="14">
                  <c:v>0</c:v>
                </c:pt>
                <c:pt idx="15">
                  <c:v>0</c:v>
                </c:pt>
                <c:pt idx="16">
                  <c:v>0</c:v>
                </c:pt>
                <c:pt idx="17">
                  <c:v>11591</c:v>
                </c:pt>
              </c:numCache>
            </c:numRef>
          </c:val>
          <c:smooth val="0"/>
          <c:extLst>
            <c:ext xmlns:c16="http://schemas.microsoft.com/office/drawing/2014/chart" uri="{C3380CC4-5D6E-409C-BE32-E72D297353CC}">
              <c16:uniqueId val="{00000001-FB2C-4EAC-A8F7-0A14E47F3B7F}"/>
            </c:ext>
          </c:extLst>
        </c:ser>
        <c:ser>
          <c:idx val="3"/>
          <c:order val="1"/>
          <c:tx>
            <c:strRef>
              <c:f>'P2. St Debt. Avg per Borrower'!$F$152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Borrower'!$I$152:$BB$152</c:f>
              <c:numCache>
                <c:formatCode>_("$"* #,##0_);_("$"* \(#,##0\);_("$"* "-"??_);_(@_)</c:formatCode>
                <c:ptCount val="18"/>
                <c:pt idx="0">
                  <c:v>14703</c:v>
                </c:pt>
                <c:pt idx="1">
                  <c:v>14750.5</c:v>
                </c:pt>
                <c:pt idx="2">
                  <c:v>16421.75</c:v>
                </c:pt>
                <c:pt idx="3">
                  <c:v>17270</c:v>
                </c:pt>
                <c:pt idx="4">
                  <c:v>17720.25</c:v>
                </c:pt>
                <c:pt idx="5">
                  <c:v>19734.75</c:v>
                </c:pt>
                <c:pt idx="6">
                  <c:v>20387</c:v>
                </c:pt>
                <c:pt idx="7">
                  <c:v>21695.25</c:v>
                </c:pt>
                <c:pt idx="8">
                  <c:v>22360</c:v>
                </c:pt>
                <c:pt idx="9">
                  <c:v>22534</c:v>
                </c:pt>
                <c:pt idx="10">
                  <c:v>24333.5</c:v>
                </c:pt>
                <c:pt idx="11">
                  <c:v>25951</c:v>
                </c:pt>
                <c:pt idx="12">
                  <c:v>25146.5</c:v>
                </c:pt>
                <c:pt idx="13">
                  <c:v>26711.5</c:v>
                </c:pt>
                <c:pt idx="14">
                  <c:v>26595.75</c:v>
                </c:pt>
                <c:pt idx="15">
                  <c:v>25882.5</c:v>
                </c:pt>
                <c:pt idx="16">
                  <c:v>26570</c:v>
                </c:pt>
                <c:pt idx="17">
                  <c:v>26555</c:v>
                </c:pt>
              </c:numCache>
            </c:numRef>
          </c:val>
          <c:smooth val="0"/>
          <c:extLst>
            <c:ext xmlns:c16="http://schemas.microsoft.com/office/drawing/2014/chart" uri="{C3380CC4-5D6E-409C-BE32-E72D297353CC}">
              <c16:uniqueId val="{00000003-FB2C-4EAC-A8F7-0A14E47F3B7F}"/>
            </c:ext>
          </c:extLst>
        </c:ser>
        <c:ser>
          <c:idx val="5"/>
          <c:order val="3"/>
          <c:tx>
            <c:strRef>
              <c:f>'P2. St Debt. Avg per Borrower'!$F$154</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Borrower'!$I$154:$BB$154</c:f>
              <c:numCache>
                <c:formatCode>_("$"* #,##0_);_("$"* \(#,##0\);_("$"* "-"??_);_(@_)</c:formatCode>
                <c:ptCount val="18"/>
                <c:pt idx="0">
                  <c:v>18100</c:v>
                </c:pt>
                <c:pt idx="1">
                  <c:v>19636</c:v>
                </c:pt>
                <c:pt idx="2">
                  <c:v>21052</c:v>
                </c:pt>
                <c:pt idx="3">
                  <c:v>22282</c:v>
                </c:pt>
                <c:pt idx="4">
                  <c:v>23640.25</c:v>
                </c:pt>
                <c:pt idx="5">
                  <c:v>26732.5</c:v>
                </c:pt>
                <c:pt idx="6">
                  <c:v>27985.25</c:v>
                </c:pt>
                <c:pt idx="7">
                  <c:v>29178</c:v>
                </c:pt>
                <c:pt idx="8">
                  <c:v>32266</c:v>
                </c:pt>
                <c:pt idx="9">
                  <c:v>32970</c:v>
                </c:pt>
                <c:pt idx="10">
                  <c:v>32153.5</c:v>
                </c:pt>
                <c:pt idx="11">
                  <c:v>33711</c:v>
                </c:pt>
                <c:pt idx="12">
                  <c:v>32430.5</c:v>
                </c:pt>
                <c:pt idx="13">
                  <c:v>33444</c:v>
                </c:pt>
                <c:pt idx="14">
                  <c:v>32934</c:v>
                </c:pt>
                <c:pt idx="15">
                  <c:v>33180</c:v>
                </c:pt>
                <c:pt idx="16">
                  <c:v>33076.75</c:v>
                </c:pt>
                <c:pt idx="17">
                  <c:v>32823</c:v>
                </c:pt>
              </c:numCache>
            </c:numRef>
          </c:val>
          <c:smooth val="0"/>
          <c:extLst>
            <c:ext xmlns:c16="http://schemas.microsoft.com/office/drawing/2014/chart" uri="{C3380CC4-5D6E-409C-BE32-E72D297353CC}">
              <c16:uniqueId val="{00000005-FB2C-4EAC-A8F7-0A14E47F3B7F}"/>
            </c:ext>
          </c:extLst>
        </c:ser>
        <c:ser>
          <c:idx val="6"/>
          <c:order val="4"/>
          <c:tx>
            <c:strRef>
              <c:f>'P2. St Debt. Avg per Borrower'!$F$155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Borrower'!$I$155:$BB$155</c:f>
              <c:numCache>
                <c:formatCode>_("$"* #,##0_);_("$"* \(#,##0\);_("$"* "-"??_);_(@_)</c:formatCode>
                <c:ptCount val="18"/>
                <c:pt idx="0">
                  <c:v>28211</c:v>
                </c:pt>
                <c:pt idx="1">
                  <c:v>29320</c:v>
                </c:pt>
                <c:pt idx="2">
                  <c:v>27934</c:v>
                </c:pt>
                <c:pt idx="3">
                  <c:v>37645</c:v>
                </c:pt>
                <c:pt idx="4">
                  <c:v>30677</c:v>
                </c:pt>
                <c:pt idx="5">
                  <c:v>35200</c:v>
                </c:pt>
                <c:pt idx="6">
                  <c:v>42375</c:v>
                </c:pt>
                <c:pt idx="7">
                  <c:v>47815</c:v>
                </c:pt>
                <c:pt idx="8">
                  <c:v>51336</c:v>
                </c:pt>
                <c:pt idx="9">
                  <c:v>47256</c:v>
                </c:pt>
                <c:pt idx="10">
                  <c:v>42387</c:v>
                </c:pt>
                <c:pt idx="11">
                  <c:v>46795</c:v>
                </c:pt>
                <c:pt idx="12">
                  <c:v>43841</c:v>
                </c:pt>
                <c:pt idx="13">
                  <c:v>43841</c:v>
                </c:pt>
                <c:pt idx="14">
                  <c:v>39024</c:v>
                </c:pt>
                <c:pt idx="15">
                  <c:v>36990</c:v>
                </c:pt>
                <c:pt idx="16">
                  <c:v>39930</c:v>
                </c:pt>
                <c:pt idx="17">
                  <c:v>40973</c:v>
                </c:pt>
              </c:numCache>
            </c:numRef>
          </c:val>
          <c:smooth val="0"/>
          <c:extLst>
            <c:ext xmlns:c16="http://schemas.microsoft.com/office/drawing/2014/chart" uri="{C3380CC4-5D6E-409C-BE32-E72D297353CC}">
              <c16:uniqueId val="{00000007-FB2C-4EAC-A8F7-0A14E47F3B7F}"/>
            </c:ext>
          </c:extLst>
        </c:ser>
        <c:dLbls>
          <c:showLegendKey val="0"/>
          <c:showVal val="0"/>
          <c:showCatName val="0"/>
          <c:showSerName val="0"/>
          <c:showPercent val="0"/>
          <c:showBubbleSize val="0"/>
        </c:dLbls>
        <c:marker val="1"/>
        <c:smooth val="0"/>
        <c:axId val="193302912"/>
        <c:axId val="193304448"/>
      </c:lineChart>
      <c:lineChart>
        <c:grouping val="standard"/>
        <c:varyColors val="0"/>
        <c:ser>
          <c:idx val="4"/>
          <c:order val="2"/>
          <c:tx>
            <c:strRef>
              <c:f>'P2. St Debt. Avg per Borrower'!$F$153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Borrower'!$I$153:$BB$153</c:f>
              <c:numCache>
                <c:formatCode>_("$"* #,##0_);_("$"* \(#,##0\);_("$"* "-"??_);_(@_)</c:formatCode>
                <c:ptCount val="18"/>
                <c:pt idx="0">
                  <c:v>16500</c:v>
                </c:pt>
                <c:pt idx="1">
                  <c:v>16922</c:v>
                </c:pt>
                <c:pt idx="2">
                  <c:v>18606</c:v>
                </c:pt>
                <c:pt idx="3">
                  <c:v>19125</c:v>
                </c:pt>
                <c:pt idx="4">
                  <c:v>20530</c:v>
                </c:pt>
                <c:pt idx="5">
                  <c:v>22707.5</c:v>
                </c:pt>
                <c:pt idx="6">
                  <c:v>23858</c:v>
                </c:pt>
                <c:pt idx="7">
                  <c:v>26113.5</c:v>
                </c:pt>
                <c:pt idx="8">
                  <c:v>27998</c:v>
                </c:pt>
                <c:pt idx="9">
                  <c:v>27222.5</c:v>
                </c:pt>
                <c:pt idx="10">
                  <c:v>28003</c:v>
                </c:pt>
                <c:pt idx="11">
                  <c:v>28566</c:v>
                </c:pt>
                <c:pt idx="12">
                  <c:v>28052</c:v>
                </c:pt>
                <c:pt idx="13">
                  <c:v>29886</c:v>
                </c:pt>
                <c:pt idx="14">
                  <c:v>29576</c:v>
                </c:pt>
                <c:pt idx="15">
                  <c:v>29703</c:v>
                </c:pt>
                <c:pt idx="16">
                  <c:v>29457</c:v>
                </c:pt>
                <c:pt idx="17">
                  <c:v>30100</c:v>
                </c:pt>
              </c:numCache>
            </c:numRef>
          </c:val>
          <c:smooth val="0"/>
          <c:extLst>
            <c:ext xmlns:c16="http://schemas.microsoft.com/office/drawing/2014/chart" uri="{C3380CC4-5D6E-409C-BE32-E72D297353CC}">
              <c16:uniqueId val="{0000000D-FB2C-4EAC-A8F7-0A14E47F3B7F}"/>
            </c:ext>
          </c:extLst>
        </c:ser>
        <c:dLbls>
          <c:showLegendKey val="0"/>
          <c:showVal val="0"/>
          <c:showCatName val="0"/>
          <c:showSerName val="0"/>
          <c:showPercent val="0"/>
          <c:showBubbleSize val="0"/>
        </c:dLbls>
        <c:marker val="1"/>
        <c:smooth val="0"/>
        <c:axId val="1126661936"/>
        <c:axId val="1126655376"/>
      </c:lineChart>
      <c:catAx>
        <c:axId val="193302912"/>
        <c:scaling>
          <c:orientation val="minMax"/>
        </c:scaling>
        <c:delete val="0"/>
        <c:axPos val="b"/>
        <c:numFmt formatCode="General" sourceLinked="1"/>
        <c:majorTickMark val="out"/>
        <c:minorTickMark val="none"/>
        <c:tickLblPos val="nextTo"/>
        <c:txPr>
          <a:bodyPr/>
          <a:lstStyle/>
          <a:p>
            <a:pPr>
              <a:defRPr sz="900"/>
            </a:pPr>
            <a:endParaRPr lang="en-US"/>
          </a:p>
        </c:txPr>
        <c:crossAx val="193304448"/>
        <c:crosses val="autoZero"/>
        <c:auto val="1"/>
        <c:lblAlgn val="ctr"/>
        <c:lblOffset val="100"/>
        <c:noMultiLvlLbl val="0"/>
      </c:catAx>
      <c:valAx>
        <c:axId val="193304448"/>
        <c:scaling>
          <c:orientation val="minMax"/>
          <c:max val="55000"/>
          <c:min val="0"/>
        </c:scaling>
        <c:delete val="0"/>
        <c:axPos val="l"/>
        <c:majorGridlines/>
        <c:numFmt formatCode="&quot;$&quot;#,##0" sourceLinked="0"/>
        <c:majorTickMark val="out"/>
        <c:minorTickMark val="none"/>
        <c:tickLblPos val="nextTo"/>
        <c:crossAx val="193302912"/>
        <c:crosses val="autoZero"/>
        <c:crossBetween val="between"/>
        <c:majorUnit val="5000"/>
      </c:valAx>
      <c:valAx>
        <c:axId val="1126655376"/>
        <c:scaling>
          <c:orientation val="minMax"/>
          <c:max val="55000"/>
          <c:min val="0"/>
        </c:scaling>
        <c:delete val="0"/>
        <c:axPos val="r"/>
        <c:numFmt formatCode="&quot;$&quot;#,##0" sourceLinked="0"/>
        <c:majorTickMark val="out"/>
        <c:minorTickMark val="none"/>
        <c:tickLblPos val="nextTo"/>
        <c:crossAx val="1126661936"/>
        <c:crosses val="max"/>
        <c:crossBetween val="between"/>
        <c:majorUnit val="5000"/>
      </c:valAx>
      <c:catAx>
        <c:axId val="1126661936"/>
        <c:scaling>
          <c:orientation val="minMax"/>
        </c:scaling>
        <c:delete val="1"/>
        <c:axPos val="b"/>
        <c:numFmt formatCode="General" sourceLinked="1"/>
        <c:majorTickMark val="out"/>
        <c:minorTickMark val="none"/>
        <c:tickLblPos val="nextTo"/>
        <c:crossAx val="1126655376"/>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baseline="0" dirty="0">
                <a:effectLst/>
              </a:rPr>
              <a:t>% of Graduates Borrowing Educational Loans</a:t>
            </a:r>
            <a:endParaRPr lang="en-US" sz="2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200" dirty="0"/>
              <a:t>in Traditional Undergraduate Programs</a:t>
            </a:r>
          </a:p>
        </c:rich>
      </c:tx>
      <c:overlay val="0"/>
    </c:title>
    <c:autoTitleDeleted val="0"/>
    <c:plotArea>
      <c:layout/>
      <c:lineChart>
        <c:grouping val="standard"/>
        <c:varyColors val="0"/>
        <c:ser>
          <c:idx val="1"/>
          <c:order val="0"/>
          <c:tx>
            <c:strRef>
              <c:f>'P1. St Debt. %Borrowed'!$F$149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80-4A64-9871-8C22F7D451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%Borrowed'!$I$149:$BB$149</c:f>
              <c:numCache>
                <c:formatCode>0</c:formatCode>
                <c:ptCount val="18"/>
                <c:pt idx="0">
                  <c:v>41</c:v>
                </c:pt>
                <c:pt idx="1">
                  <c:v>45</c:v>
                </c:pt>
                <c:pt idx="2">
                  <c:v>38</c:v>
                </c:pt>
                <c:pt idx="3">
                  <c:v>47</c:v>
                </c:pt>
                <c:pt idx="4">
                  <c:v>48</c:v>
                </c:pt>
                <c:pt idx="5">
                  <c:v>53</c:v>
                </c:pt>
                <c:pt idx="6">
                  <c:v>45</c:v>
                </c:pt>
                <c:pt idx="7">
                  <c:v>49</c:v>
                </c:pt>
                <c:pt idx="8">
                  <c:v>0</c:v>
                </c:pt>
                <c:pt idx="9">
                  <c:v>6</c:v>
                </c:pt>
                <c:pt idx="10">
                  <c:v>18</c:v>
                </c:pt>
                <c:pt idx="11">
                  <c:v>19</c:v>
                </c:pt>
                <c:pt idx="12">
                  <c:v>0</c:v>
                </c:pt>
                <c:pt idx="13">
                  <c:v>15</c:v>
                </c:pt>
                <c:pt idx="14">
                  <c:v>0</c:v>
                </c:pt>
                <c:pt idx="15">
                  <c:v>0</c:v>
                </c:pt>
                <c:pt idx="16">
                  <c:v>0</c:v>
                </c:pt>
                <c:pt idx="17">
                  <c:v>8</c:v>
                </c:pt>
              </c:numCache>
            </c:numRef>
          </c:val>
          <c:smooth val="0"/>
          <c:extLst>
            <c:ext xmlns:c16="http://schemas.microsoft.com/office/drawing/2014/chart" uri="{C3380CC4-5D6E-409C-BE32-E72D297353CC}">
              <c16:uniqueId val="{00000001-E780-4A64-9871-8C22F7D45179}"/>
            </c:ext>
          </c:extLst>
        </c:ser>
        <c:ser>
          <c:idx val="3"/>
          <c:order val="1"/>
          <c:tx>
            <c:strRef>
              <c:f>'P1. St Debt. %Borrowed'!$F$152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80-4A64-9871-8C22F7D451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%Borrowed'!$I$152:$BB$152</c:f>
              <c:numCache>
                <c:formatCode>0</c:formatCode>
                <c:ptCount val="18"/>
                <c:pt idx="0">
                  <c:v>66.2</c:v>
                </c:pt>
                <c:pt idx="1">
                  <c:v>68</c:v>
                </c:pt>
                <c:pt idx="2">
                  <c:v>68</c:v>
                </c:pt>
                <c:pt idx="3">
                  <c:v>69.599999999999994</c:v>
                </c:pt>
                <c:pt idx="4">
                  <c:v>66.5</c:v>
                </c:pt>
                <c:pt idx="5">
                  <c:v>70.112500000000011</c:v>
                </c:pt>
                <c:pt idx="6">
                  <c:v>69.400000000000006</c:v>
                </c:pt>
                <c:pt idx="7">
                  <c:v>71</c:v>
                </c:pt>
                <c:pt idx="8">
                  <c:v>69</c:v>
                </c:pt>
                <c:pt idx="9">
                  <c:v>66.877499999999998</c:v>
                </c:pt>
                <c:pt idx="10">
                  <c:v>67.010000000000005</c:v>
                </c:pt>
                <c:pt idx="11">
                  <c:v>68</c:v>
                </c:pt>
                <c:pt idx="12">
                  <c:v>68.5</c:v>
                </c:pt>
                <c:pt idx="13">
                  <c:v>64.835000000000008</c:v>
                </c:pt>
                <c:pt idx="14">
                  <c:v>63.224999999999994</c:v>
                </c:pt>
                <c:pt idx="15">
                  <c:v>63.95</c:v>
                </c:pt>
                <c:pt idx="16">
                  <c:v>63.2</c:v>
                </c:pt>
                <c:pt idx="17">
                  <c:v>64.174999999999997</c:v>
                </c:pt>
              </c:numCache>
            </c:numRef>
          </c:val>
          <c:smooth val="0"/>
          <c:extLst>
            <c:ext xmlns:c16="http://schemas.microsoft.com/office/drawing/2014/chart" uri="{C3380CC4-5D6E-409C-BE32-E72D297353CC}">
              <c16:uniqueId val="{00000003-E780-4A64-9871-8C22F7D45179}"/>
            </c:ext>
          </c:extLst>
        </c:ser>
        <c:ser>
          <c:idx val="2"/>
          <c:order val="2"/>
          <c:tx>
            <c:strRef>
              <c:f>'P2. St Debt. Avg per Borrower'!$F$151</c:f>
              <c:strCache>
                <c:ptCount val="1"/>
                <c:pt idx="0">
                  <c:v> Mode (CCCU) </c:v>
                </c:pt>
              </c:strCache>
            </c:strRef>
          </c:tx>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Borrower'!$B$151:$Q$151</c:f>
            </c:numRef>
          </c:val>
          <c:smooth val="0"/>
          <c:extLst>
            <c:ext xmlns:c16="http://schemas.microsoft.com/office/drawing/2014/chart" uri="{C3380CC4-5D6E-409C-BE32-E72D297353CC}">
              <c16:uniqueId val="{00000004-E780-4A64-9871-8C22F7D45179}"/>
            </c:ext>
          </c:extLst>
        </c:ser>
        <c:ser>
          <c:idx val="5"/>
          <c:order val="4"/>
          <c:tx>
            <c:strRef>
              <c:f>'P1. St Debt. %Borrowed'!$F$154</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80-4A64-9871-8C22F7D451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%Borrowed'!$I$154:$BB$154</c:f>
              <c:numCache>
                <c:formatCode>0</c:formatCode>
                <c:ptCount val="18"/>
                <c:pt idx="0">
                  <c:v>79</c:v>
                </c:pt>
                <c:pt idx="1">
                  <c:v>80</c:v>
                </c:pt>
                <c:pt idx="2">
                  <c:v>83</c:v>
                </c:pt>
                <c:pt idx="3">
                  <c:v>84</c:v>
                </c:pt>
                <c:pt idx="4">
                  <c:v>85</c:v>
                </c:pt>
                <c:pt idx="5">
                  <c:v>86</c:v>
                </c:pt>
                <c:pt idx="6">
                  <c:v>85.357499999999987</c:v>
                </c:pt>
                <c:pt idx="7">
                  <c:v>87</c:v>
                </c:pt>
                <c:pt idx="8">
                  <c:v>86</c:v>
                </c:pt>
                <c:pt idx="9">
                  <c:v>88</c:v>
                </c:pt>
                <c:pt idx="10">
                  <c:v>81</c:v>
                </c:pt>
                <c:pt idx="11">
                  <c:v>82</c:v>
                </c:pt>
                <c:pt idx="12">
                  <c:v>82</c:v>
                </c:pt>
                <c:pt idx="13">
                  <c:v>81.81</c:v>
                </c:pt>
                <c:pt idx="14">
                  <c:v>80.25</c:v>
                </c:pt>
                <c:pt idx="15">
                  <c:v>79</c:v>
                </c:pt>
                <c:pt idx="16">
                  <c:v>79</c:v>
                </c:pt>
                <c:pt idx="17">
                  <c:v>77</c:v>
                </c:pt>
              </c:numCache>
            </c:numRef>
          </c:val>
          <c:smooth val="0"/>
          <c:extLst>
            <c:ext xmlns:c16="http://schemas.microsoft.com/office/drawing/2014/chart" uri="{C3380CC4-5D6E-409C-BE32-E72D297353CC}">
              <c16:uniqueId val="{00000006-E780-4A64-9871-8C22F7D45179}"/>
            </c:ext>
          </c:extLst>
        </c:ser>
        <c:ser>
          <c:idx val="6"/>
          <c:order val="5"/>
          <c:tx>
            <c:strRef>
              <c:f>'P1. St Debt. %Borrowed'!$F$155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80-4A64-9871-8C22F7D451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%Borrowed'!$I$155:$BB$155</c:f>
              <c:numCache>
                <c:formatCode>0</c:formatCode>
                <c:ptCount val="18"/>
                <c:pt idx="0">
                  <c:v>95</c:v>
                </c:pt>
                <c:pt idx="1">
                  <c:v>98</c:v>
                </c:pt>
                <c:pt idx="2">
                  <c:v>95</c:v>
                </c:pt>
                <c:pt idx="3">
                  <c:v>97</c:v>
                </c:pt>
                <c:pt idx="4">
                  <c:v>97</c:v>
                </c:pt>
                <c:pt idx="5">
                  <c:v>98</c:v>
                </c:pt>
                <c:pt idx="6">
                  <c:v>97.6</c:v>
                </c:pt>
                <c:pt idx="7">
                  <c:v>100</c:v>
                </c:pt>
                <c:pt idx="8">
                  <c:v>100</c:v>
                </c:pt>
                <c:pt idx="9">
                  <c:v>100</c:v>
                </c:pt>
                <c:pt idx="10">
                  <c:v>100</c:v>
                </c:pt>
                <c:pt idx="11">
                  <c:v>97</c:v>
                </c:pt>
                <c:pt idx="12">
                  <c:v>100</c:v>
                </c:pt>
                <c:pt idx="13">
                  <c:v>100</c:v>
                </c:pt>
                <c:pt idx="14">
                  <c:v>100</c:v>
                </c:pt>
                <c:pt idx="15">
                  <c:v>91</c:v>
                </c:pt>
                <c:pt idx="16">
                  <c:v>100</c:v>
                </c:pt>
                <c:pt idx="17">
                  <c:v>89</c:v>
                </c:pt>
              </c:numCache>
            </c:numRef>
          </c:val>
          <c:smooth val="0"/>
          <c:extLst>
            <c:ext xmlns:c16="http://schemas.microsoft.com/office/drawing/2014/chart" uri="{C3380CC4-5D6E-409C-BE32-E72D297353CC}">
              <c16:uniqueId val="{00000008-E780-4A64-9871-8C22F7D45179}"/>
            </c:ext>
          </c:extLst>
        </c:ser>
        <c:dLbls>
          <c:showLegendKey val="0"/>
          <c:showVal val="0"/>
          <c:showCatName val="0"/>
          <c:showSerName val="0"/>
          <c:showPercent val="0"/>
          <c:showBubbleSize val="0"/>
        </c:dLbls>
        <c:marker val="1"/>
        <c:smooth val="0"/>
        <c:axId val="192024576"/>
        <c:axId val="192065920"/>
      </c:lineChart>
      <c:lineChart>
        <c:grouping val="standard"/>
        <c:varyColors val="0"/>
        <c:ser>
          <c:idx val="4"/>
          <c:order val="3"/>
          <c:tx>
            <c:strRef>
              <c:f>'P1. St Debt. %Borrowed'!$F$153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3.9828091585729516E-2"/>
                  <c:y val="1.4172089337407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80-4A64-9871-8C22F7D451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%Borrowed'!$I$153:$BB$153</c:f>
              <c:numCache>
                <c:formatCode>0</c:formatCode>
                <c:ptCount val="18"/>
                <c:pt idx="0">
                  <c:v>74</c:v>
                </c:pt>
                <c:pt idx="1">
                  <c:v>73</c:v>
                </c:pt>
                <c:pt idx="2">
                  <c:v>78</c:v>
                </c:pt>
                <c:pt idx="3">
                  <c:v>78</c:v>
                </c:pt>
                <c:pt idx="4">
                  <c:v>76</c:v>
                </c:pt>
                <c:pt idx="5">
                  <c:v>78.5</c:v>
                </c:pt>
                <c:pt idx="6">
                  <c:v>78</c:v>
                </c:pt>
                <c:pt idx="7">
                  <c:v>79.33</c:v>
                </c:pt>
                <c:pt idx="8">
                  <c:v>79</c:v>
                </c:pt>
                <c:pt idx="9">
                  <c:v>75.5</c:v>
                </c:pt>
                <c:pt idx="10">
                  <c:v>75</c:v>
                </c:pt>
                <c:pt idx="11">
                  <c:v>75</c:v>
                </c:pt>
                <c:pt idx="12">
                  <c:v>75.900000000000006</c:v>
                </c:pt>
                <c:pt idx="13">
                  <c:v>75</c:v>
                </c:pt>
                <c:pt idx="14">
                  <c:v>74.664999999999992</c:v>
                </c:pt>
                <c:pt idx="15">
                  <c:v>72</c:v>
                </c:pt>
                <c:pt idx="16">
                  <c:v>71.8</c:v>
                </c:pt>
                <c:pt idx="17">
                  <c:v>71.85499999999999</c:v>
                </c:pt>
              </c:numCache>
            </c:numRef>
          </c:val>
          <c:smooth val="0"/>
          <c:extLst>
            <c:ext xmlns:c16="http://schemas.microsoft.com/office/drawing/2014/chart" uri="{C3380CC4-5D6E-409C-BE32-E72D297353CC}">
              <c16:uniqueId val="{0000000B-E780-4A64-9871-8C22F7D45179}"/>
            </c:ext>
          </c:extLst>
        </c:ser>
        <c:dLbls>
          <c:showLegendKey val="0"/>
          <c:showVal val="0"/>
          <c:showCatName val="0"/>
          <c:showSerName val="0"/>
          <c:showPercent val="0"/>
          <c:showBubbleSize val="0"/>
        </c:dLbls>
        <c:marker val="1"/>
        <c:smooth val="0"/>
        <c:axId val="1099062232"/>
        <c:axId val="1099061248"/>
      </c:lineChart>
      <c:catAx>
        <c:axId val="192024576"/>
        <c:scaling>
          <c:orientation val="minMax"/>
        </c:scaling>
        <c:delete val="0"/>
        <c:axPos val="b"/>
        <c:numFmt formatCode="General" sourceLinked="1"/>
        <c:majorTickMark val="out"/>
        <c:minorTickMark val="none"/>
        <c:tickLblPos val="nextTo"/>
        <c:txPr>
          <a:bodyPr/>
          <a:lstStyle/>
          <a:p>
            <a:pPr>
              <a:defRPr sz="900"/>
            </a:pPr>
            <a:endParaRPr lang="en-US"/>
          </a:p>
        </c:txPr>
        <c:crossAx val="192065920"/>
        <c:crosses val="autoZero"/>
        <c:auto val="1"/>
        <c:lblAlgn val="ctr"/>
        <c:lblOffset val="100"/>
        <c:noMultiLvlLbl val="0"/>
      </c:catAx>
      <c:valAx>
        <c:axId val="192065920"/>
        <c:scaling>
          <c:orientation val="minMax"/>
          <c:max val="100"/>
        </c:scaling>
        <c:delete val="0"/>
        <c:axPos val="l"/>
        <c:majorGridlines/>
        <c:numFmt formatCode="0" sourceLinked="1"/>
        <c:majorTickMark val="out"/>
        <c:minorTickMark val="none"/>
        <c:tickLblPos val="nextTo"/>
        <c:crossAx val="192024576"/>
        <c:crosses val="autoZero"/>
        <c:crossBetween val="between"/>
      </c:valAx>
      <c:valAx>
        <c:axId val="1099061248"/>
        <c:scaling>
          <c:orientation val="minMax"/>
          <c:max val="100"/>
        </c:scaling>
        <c:delete val="0"/>
        <c:axPos val="r"/>
        <c:numFmt formatCode="0" sourceLinked="1"/>
        <c:majorTickMark val="out"/>
        <c:minorTickMark val="none"/>
        <c:tickLblPos val="nextTo"/>
        <c:crossAx val="1099062232"/>
        <c:crosses val="max"/>
        <c:crossBetween val="between"/>
      </c:valAx>
      <c:catAx>
        <c:axId val="1099062232"/>
        <c:scaling>
          <c:orientation val="minMax"/>
        </c:scaling>
        <c:delete val="1"/>
        <c:axPos val="b"/>
        <c:numFmt formatCode="General" sourceLinked="1"/>
        <c:majorTickMark val="out"/>
        <c:minorTickMark val="none"/>
        <c:tickLblPos val="nextTo"/>
        <c:crossAx val="1099061248"/>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2016 Official*</c:v>
                </c:pt>
              </c:strCache>
            </c:strRef>
          </c:tx>
          <c:spPr>
            <a:solidFill>
              <a:schemeClr val="accent1"/>
            </a:solidFill>
            <a:ln>
              <a:noFill/>
            </a:ln>
            <a:effectLst/>
          </c:spPr>
          <c:invertIfNegative val="0"/>
          <c:dPt>
            <c:idx val="15"/>
            <c:invertIfNegative val="0"/>
            <c:bubble3D val="0"/>
            <c:spPr>
              <a:solidFill>
                <a:srgbClr val="FF0000"/>
              </a:solidFill>
              <a:ln>
                <a:solidFill>
                  <a:srgbClr val="FF0000"/>
                </a:solidFill>
              </a:ln>
              <a:effectLst/>
            </c:spPr>
            <c:extLst>
              <c:ext xmlns:c16="http://schemas.microsoft.com/office/drawing/2014/chart" uri="{C3380CC4-5D6E-409C-BE32-E72D297353CC}">
                <c16:uniqueId val="{0000000C-CF6B-41BE-88B0-6BC3ABF02EB5}"/>
              </c:ext>
            </c:extLst>
          </c:dPt>
          <c:dPt>
            <c:idx val="16"/>
            <c:invertIfNegative val="0"/>
            <c:bubble3D val="0"/>
            <c:spPr>
              <a:solidFill>
                <a:srgbClr val="0070C0"/>
              </a:solidFill>
              <a:ln>
                <a:solidFill>
                  <a:srgbClr val="0070C0"/>
                </a:solidFill>
              </a:ln>
              <a:effectLst/>
            </c:spPr>
            <c:extLst>
              <c:ext xmlns:c16="http://schemas.microsoft.com/office/drawing/2014/chart" uri="{C3380CC4-5D6E-409C-BE32-E72D297353CC}">
                <c16:uniqueId val="{00000001-9327-4A2C-A1D0-70EF41A80C17}"/>
              </c:ext>
            </c:extLst>
          </c:dPt>
          <c:dPt>
            <c:idx val="1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9327-4A2C-A1D0-70EF41A80C17}"/>
              </c:ext>
            </c:extLst>
          </c:dPt>
          <c:dPt>
            <c:idx val="31"/>
            <c:invertIfNegative val="0"/>
            <c:bubble3D val="0"/>
            <c:spPr>
              <a:solidFill>
                <a:srgbClr val="FF0000"/>
              </a:solidFill>
              <a:ln>
                <a:solidFill>
                  <a:srgbClr val="FF0000"/>
                </a:solidFill>
              </a:ln>
              <a:effectLst/>
            </c:spPr>
            <c:extLst>
              <c:ext xmlns:c16="http://schemas.microsoft.com/office/drawing/2014/chart" uri="{C3380CC4-5D6E-409C-BE32-E72D297353CC}">
                <c16:uniqueId val="{00000005-9327-4A2C-A1D0-70EF41A80C17}"/>
              </c:ext>
            </c:extLst>
          </c:dPt>
          <c:dPt>
            <c:idx val="3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9327-4A2C-A1D0-70EF41A80C17}"/>
              </c:ext>
            </c:extLst>
          </c:dPt>
          <c:dPt>
            <c:idx val="46"/>
            <c:invertIfNegative val="0"/>
            <c:bubble3D val="0"/>
            <c:spPr>
              <a:solidFill>
                <a:srgbClr val="0070C0"/>
              </a:solidFill>
              <a:ln>
                <a:solidFill>
                  <a:srgbClr val="0070C0"/>
                </a:solidFill>
              </a:ln>
              <a:effectLst/>
            </c:spPr>
            <c:extLst>
              <c:ext xmlns:c16="http://schemas.microsoft.com/office/drawing/2014/chart" uri="{C3380CC4-5D6E-409C-BE32-E72D297353CC}">
                <c16:uniqueId val="{00000009-9327-4A2C-A1D0-70EF41A80C17}"/>
              </c:ext>
            </c:extLst>
          </c:dPt>
          <c:dPt>
            <c:idx val="56"/>
            <c:invertIfNegative val="0"/>
            <c:bubble3D val="0"/>
            <c:spPr>
              <a:solidFill>
                <a:schemeClr val="accent1"/>
              </a:solidFill>
              <a:ln>
                <a:noFill/>
              </a:ln>
              <a:effectLst/>
            </c:spPr>
            <c:extLst>
              <c:ext xmlns:c16="http://schemas.microsoft.com/office/drawing/2014/chart" uri="{C3380CC4-5D6E-409C-BE32-E72D297353CC}">
                <c16:uniqueId val="{0000000B-9327-4A2C-A1D0-70EF41A80C17}"/>
              </c:ext>
            </c:extLst>
          </c:dPt>
          <c:dPt>
            <c:idx val="63"/>
            <c:invertIfNegative val="0"/>
            <c:bubble3D val="0"/>
            <c:spPr>
              <a:solidFill>
                <a:srgbClr val="FF0000"/>
              </a:solidFill>
              <a:ln>
                <a:solidFill>
                  <a:srgbClr val="FF0000"/>
                </a:solidFill>
              </a:ln>
              <a:effectLst/>
            </c:spPr>
            <c:extLst>
              <c:ext xmlns:c16="http://schemas.microsoft.com/office/drawing/2014/chart" uri="{C3380CC4-5D6E-409C-BE32-E72D297353CC}">
                <c16:uniqueId val="{0000000E-BA06-4331-91F0-927A2D6C8B37}"/>
              </c:ext>
            </c:extLst>
          </c:dPt>
          <c:dPt>
            <c:idx val="64"/>
            <c:invertIfNegative val="0"/>
            <c:bubble3D val="0"/>
            <c:spPr>
              <a:solidFill>
                <a:srgbClr val="FF0000"/>
              </a:solidFill>
              <a:ln>
                <a:solidFill>
                  <a:srgbClr val="FF0000"/>
                </a:solidFill>
              </a:ln>
              <a:effectLst/>
            </c:spPr>
            <c:extLst>
              <c:ext xmlns:c16="http://schemas.microsoft.com/office/drawing/2014/chart" uri="{C3380CC4-5D6E-409C-BE32-E72D297353CC}">
                <c16:uniqueId val="{00000011-BA06-4331-91F0-927A2D6C8B37}"/>
              </c:ext>
            </c:extLst>
          </c:dPt>
          <c:dPt>
            <c:idx val="65"/>
            <c:invertIfNegative val="0"/>
            <c:bubble3D val="0"/>
            <c:spPr>
              <a:solidFill>
                <a:srgbClr val="FF0000"/>
              </a:solidFill>
              <a:ln>
                <a:noFill/>
              </a:ln>
              <a:effectLst/>
            </c:spPr>
            <c:extLst>
              <c:ext xmlns:c16="http://schemas.microsoft.com/office/drawing/2014/chart" uri="{C3380CC4-5D6E-409C-BE32-E72D297353CC}">
                <c16:uniqueId val="{00000010-BA06-4331-91F0-927A2D6C8B37}"/>
              </c:ext>
            </c:extLst>
          </c:dPt>
          <c:dPt>
            <c:idx val="66"/>
            <c:invertIfNegative val="0"/>
            <c:bubble3D val="0"/>
            <c:spPr>
              <a:solidFill>
                <a:srgbClr val="FF0000"/>
              </a:solidFill>
              <a:ln>
                <a:solidFill>
                  <a:srgbClr val="FF0000"/>
                </a:solidFill>
              </a:ln>
              <a:effectLst/>
            </c:spPr>
            <c:extLst>
              <c:ext xmlns:c16="http://schemas.microsoft.com/office/drawing/2014/chart" uri="{C3380CC4-5D6E-409C-BE32-E72D297353CC}">
                <c16:uniqueId val="{0000000F-BA06-4331-91F0-927A2D6C8B37}"/>
              </c:ext>
            </c:extLst>
          </c:dPt>
          <c:dPt>
            <c:idx val="96"/>
            <c:invertIfNegative val="0"/>
            <c:bubble3D val="0"/>
            <c:spPr>
              <a:solidFill>
                <a:srgbClr val="FF0000"/>
              </a:solidFill>
              <a:ln>
                <a:solidFill>
                  <a:srgbClr val="FF0000"/>
                </a:solidFill>
              </a:ln>
              <a:effectLst/>
            </c:spPr>
            <c:extLst>
              <c:ext xmlns:c16="http://schemas.microsoft.com/office/drawing/2014/chart" uri="{C3380CC4-5D6E-409C-BE32-E72D297353CC}">
                <c16:uniqueId val="{00000012-BA06-4331-91F0-927A2D6C8B37}"/>
              </c:ext>
            </c:extLst>
          </c:dPt>
          <c:dLbls>
            <c:dLbl>
              <c:idx val="15"/>
              <c:layout>
                <c:manualLayout>
                  <c:x val="-2.7777777777777905E-3"/>
                  <c:y val="-2.6567959375707346E-2"/>
                </c:manualLayout>
              </c:layout>
              <c:tx>
                <c:rich>
                  <a:bodyPr/>
                  <a:lstStyle/>
                  <a:p>
                    <a:r>
                      <a:rPr lang="en-US" dirty="0"/>
                      <a:t>Bethel, </a:t>
                    </a:r>
                    <a:fld id="{E19B29F1-9526-44F0-AD68-23CF067DB8B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F6B-41BE-88B0-6BC3ABF02E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Sheet1!$A$2:$A$130</c:f>
              <c:strCache>
                <c:ptCount val="129"/>
                <c:pt idx="0">
                  <c:v>Denver Seminary, CO</c:v>
                </c:pt>
                <c:pt idx="1">
                  <c:v>Wheaton College, IL</c:v>
                </c:pt>
                <c:pt idx="2">
                  <c:v>Covenant College, GA</c:v>
                </c:pt>
                <c:pt idx="3">
                  <c:v>Messiah College, PA</c:v>
                </c:pt>
                <c:pt idx="4">
                  <c:v>Westmont College, CA</c:v>
                </c:pt>
                <c:pt idx="5">
                  <c:v>Gordon-Conwell Theological Seminary, MA</c:v>
                </c:pt>
                <c:pt idx="6">
                  <c:v>Seattle Pacific University, WA</c:v>
                </c:pt>
                <c:pt idx="7">
                  <c:v>Biola University, CA</c:v>
                </c:pt>
                <c:pt idx="8">
                  <c:v>Taylor University, IN</c:v>
                </c:pt>
                <c:pt idx="9">
                  <c:v>Whitworth University, WA</c:v>
                </c:pt>
                <c:pt idx="10">
                  <c:v>Dordt College, IA</c:v>
                </c:pt>
                <c:pt idx="11">
                  <c:v>Gordon College, MA</c:v>
                </c:pt>
                <c:pt idx="12">
                  <c:v>George Fox University, OR</c:v>
                </c:pt>
                <c:pt idx="13">
                  <c:v>Fuller Theological Seminary in California, CA</c:v>
                </c:pt>
                <c:pt idx="14">
                  <c:v>Calvin College, MI</c:v>
                </c:pt>
                <c:pt idx="15">
                  <c:v>Bethel University, MN</c:v>
                </c:pt>
                <c:pt idx="16">
                  <c:v>Dallas Theological Seminary, TX</c:v>
                </c:pt>
                <c:pt idx="17">
                  <c:v>Northwest Nazarene University, ID</c:v>
                </c:pt>
                <c:pt idx="18">
                  <c:v>Grace College and Theological Seminary, IN</c:v>
                </c:pt>
                <c:pt idx="19">
                  <c:v>University of Northwestern-St Paul, MN</c:v>
                </c:pt>
                <c:pt idx="20">
                  <c:v>Houghton College, NY</c:v>
                </c:pt>
                <c:pt idx="21">
                  <c:v>Point Loma Nazarene University, CA</c:v>
                </c:pt>
                <c:pt idx="22">
                  <c:v>Northwestern College, IA</c:v>
                </c:pt>
                <c:pt idx="23">
                  <c:v>Lipscomb University, TN</c:v>
                </c:pt>
                <c:pt idx="24">
                  <c:v>Samford University, AL</c:v>
                </c:pt>
                <c:pt idx="25">
                  <c:v>Azusa Pacific University, CA</c:v>
                </c:pt>
                <c:pt idx="26">
                  <c:v>Huntington University, IN</c:v>
                </c:pt>
                <c:pt idx="27">
                  <c:v>Simpson University, CA</c:v>
                </c:pt>
                <c:pt idx="28">
                  <c:v>Baylor University, TX</c:v>
                </c:pt>
                <c:pt idx="29">
                  <c:v>Palm Beach Atlantic University, FL</c:v>
                </c:pt>
                <c:pt idx="30">
                  <c:v>Multnomah University, OR</c:v>
                </c:pt>
                <c:pt idx="31">
                  <c:v>Harding University, AR</c:v>
                </c:pt>
                <c:pt idx="32">
                  <c:v>John Brown University, AR</c:v>
                </c:pt>
                <c:pt idx="33">
                  <c:v>Asbury Theological Seminary, KY</c:v>
                </c:pt>
                <c:pt idx="34">
                  <c:v>Milligan College, TN</c:v>
                </c:pt>
                <c:pt idx="35">
                  <c:v>Corban University, OR</c:v>
                </c:pt>
                <c:pt idx="36">
                  <c:v>Roberts Wesleyan College, NY</c:v>
                </c:pt>
                <c:pt idx="37">
                  <c:v>Houston Baptist University, TX</c:v>
                </c:pt>
                <c:pt idx="38">
                  <c:v>Walla Walla University, WA</c:v>
                </c:pt>
                <c:pt idx="39">
                  <c:v>Olivet Nazarene University, IL</c:v>
                </c:pt>
                <c:pt idx="40">
                  <c:v>Columbia International University, SC</c:v>
                </c:pt>
                <c:pt idx="41">
                  <c:v>Vanguard University of Southern California, CA</c:v>
                </c:pt>
                <c:pt idx="42">
                  <c:v>Trinity International University-Illinois, IL</c:v>
                </c:pt>
                <c:pt idx="43">
                  <c:v>North Central University, MN</c:v>
                </c:pt>
                <c:pt idx="44">
                  <c:v>California Baptist University, CA</c:v>
                </c:pt>
                <c:pt idx="45">
                  <c:v>Evangel University, MO</c:v>
                </c:pt>
                <c:pt idx="46">
                  <c:v>Campbell University, NC</c:v>
                </c:pt>
                <c:pt idx="47">
                  <c:v>Geneva College, PA</c:v>
                </c:pt>
                <c:pt idx="48">
                  <c:v>Erskine College, SC</c:v>
                </c:pt>
                <c:pt idx="49">
                  <c:v>Abilene Christian University, TX</c:v>
                </c:pt>
                <c:pt idx="50">
                  <c:v>Trinity Christian College, IL</c:v>
                </c:pt>
                <c:pt idx="51">
                  <c:v>Trevecca Nazarene University, TN</c:v>
                </c:pt>
                <c:pt idx="52">
                  <c:v>Hope International University, CA</c:v>
                </c:pt>
                <c:pt idx="53">
                  <c:v>Concordia University-Nebraska, NE</c:v>
                </c:pt>
                <c:pt idx="54">
                  <c:v>Hardin-Simmons University, TX</c:v>
                </c:pt>
                <c:pt idx="55">
                  <c:v>Greenville College, IL</c:v>
                </c:pt>
                <c:pt idx="56">
                  <c:v>Johnson University, TN</c:v>
                </c:pt>
                <c:pt idx="57">
                  <c:v>Fresno Pacific University, CA</c:v>
                </c:pt>
                <c:pt idx="58">
                  <c:v>Judson University, IL</c:v>
                </c:pt>
                <c:pt idx="59">
                  <c:v>North Park University, IL</c:v>
                </c:pt>
                <c:pt idx="60">
                  <c:v>Bethany Lutheran College, MN</c:v>
                </c:pt>
                <c:pt idx="61">
                  <c:v>Anderson University, SC</c:v>
                </c:pt>
                <c:pt idx="62">
                  <c:v>Friends University, KS</c:v>
                </c:pt>
                <c:pt idx="63">
                  <c:v>Malone University, OH</c:v>
                </c:pt>
                <c:pt idx="64">
                  <c:v>Northwest Christian University, OR</c:v>
                </c:pt>
                <c:pt idx="65">
                  <c:v>Mount Vernon Nazarene University, OH</c:v>
                </c:pt>
                <c:pt idx="66">
                  <c:v>Hannibal-LaGrange University, MO</c:v>
                </c:pt>
                <c:pt idx="67">
                  <c:v>Kuyper College, MI</c:v>
                </c:pt>
                <c:pt idx="68">
                  <c:v>Cornerstone University, MI</c:v>
                </c:pt>
                <c:pt idx="69">
                  <c:v>Spring Arbor University, MI</c:v>
                </c:pt>
                <c:pt idx="70">
                  <c:v>William Jessup University, CA</c:v>
                </c:pt>
                <c:pt idx="71">
                  <c:v>Bethel College-Indiana, IN</c:v>
                </c:pt>
                <c:pt idx="72">
                  <c:v>King University, TN</c:v>
                </c:pt>
                <c:pt idx="73">
                  <c:v>Colorado Christian University, CO</c:v>
                </c:pt>
                <c:pt idx="74">
                  <c:v>Asbury University, KY</c:v>
                </c:pt>
                <c:pt idx="75">
                  <c:v>Oklahoma Christian University, OK</c:v>
                </c:pt>
                <c:pt idx="76">
                  <c:v>Indiana Wesleyan University-Marion, IN</c:v>
                </c:pt>
                <c:pt idx="77">
                  <c:v>Missouri Baptist University, MO</c:v>
                </c:pt>
                <c:pt idx="78">
                  <c:v>Eastern University, PA</c:v>
                </c:pt>
                <c:pt idx="79">
                  <c:v>North Greenville University, SC</c:v>
                </c:pt>
                <c:pt idx="80">
                  <c:v>MidAmerica Nazarene University, KS</c:v>
                </c:pt>
                <c:pt idx="81">
                  <c:v>Ouachita Baptist University, AR</c:v>
                </c:pt>
                <c:pt idx="82">
                  <c:v>Southeastern University, FL</c:v>
                </c:pt>
                <c:pt idx="83">
                  <c:v>Crown College, MN</c:v>
                </c:pt>
                <c:pt idx="84">
                  <c:v>Mississippi College, MS</c:v>
                </c:pt>
                <c:pt idx="85">
                  <c:v>Lubbock Christian University, TX</c:v>
                </c:pt>
                <c:pt idx="86">
                  <c:v>Northwest University, WA</c:v>
                </c:pt>
                <c:pt idx="87">
                  <c:v>Cairn University-Langhorne, PA</c:v>
                </c:pt>
                <c:pt idx="88">
                  <c:v>Charleston Southern University, SC</c:v>
                </c:pt>
                <c:pt idx="89">
                  <c:v>LeTourneau University, TX</c:v>
                </c:pt>
                <c:pt idx="90">
                  <c:v>Anderson University, IN</c:v>
                </c:pt>
                <c:pt idx="91">
                  <c:v>Eastern Nazarene College, MA</c:v>
                </c:pt>
                <c:pt idx="92">
                  <c:v>Southern Nazarene University, OK</c:v>
                </c:pt>
                <c:pt idx="93">
                  <c:v>Lee University, TN</c:v>
                </c:pt>
                <c:pt idx="94">
                  <c:v>Tabor College, KS</c:v>
                </c:pt>
                <c:pt idx="95">
                  <c:v>University of Mary Hardin-Baylor, TX</c:v>
                </c:pt>
                <c:pt idx="96">
                  <c:v>Southwest Baptist University, MO</c:v>
                </c:pt>
                <c:pt idx="97">
                  <c:v>Dallas Baptist University, TX</c:v>
                </c:pt>
                <c:pt idx="98">
                  <c:v>East Texas Baptist University, TX</c:v>
                </c:pt>
                <c:pt idx="99">
                  <c:v>Southern Wesleyan University, SC</c:v>
                </c:pt>
                <c:pt idx="100">
                  <c:v>Warner Pacific College, OR</c:v>
                </c:pt>
                <c:pt idx="101">
                  <c:v>Carson-Newman University, TN</c:v>
                </c:pt>
                <c:pt idx="102">
                  <c:v>Oklahoma Baptist University, OK</c:v>
                </c:pt>
                <c:pt idx="103">
                  <c:v>Howard Payne University, TX</c:v>
                </c:pt>
                <c:pt idx="104">
                  <c:v>Oral Roberts University, OK</c:v>
                </c:pt>
                <c:pt idx="105">
                  <c:v>Williams Baptist College, AR</c:v>
                </c:pt>
                <c:pt idx="106">
                  <c:v>Lincoln Christian University, IL</c:v>
                </c:pt>
                <c:pt idx="107">
                  <c:v>University of Mobile, AL</c:v>
                </c:pt>
                <c:pt idx="108">
                  <c:v>Bluefield College, VA</c:v>
                </c:pt>
                <c:pt idx="109">
                  <c:v>University of the Southwest, NM</c:v>
                </c:pt>
                <c:pt idx="110">
                  <c:v>Belhaven University, MS</c:v>
                </c:pt>
                <c:pt idx="111">
                  <c:v>Toccoa Falls College, GA</c:v>
                </c:pt>
                <c:pt idx="112">
                  <c:v>University of Valley Forge, PA</c:v>
                </c:pt>
                <c:pt idx="113">
                  <c:v>Sterling College, KS</c:v>
                </c:pt>
                <c:pt idx="114">
                  <c:v>Southwestern Assemblies of God University, TX</c:v>
                </c:pt>
                <c:pt idx="115">
                  <c:v>Kentucky Christian University, KY</c:v>
                </c:pt>
                <c:pt idx="116">
                  <c:v>Campbellsville University, KY</c:v>
                </c:pt>
                <c:pt idx="117">
                  <c:v>Nyack College, NY</c:v>
                </c:pt>
                <c:pt idx="118">
                  <c:v>Arizona Christian University, AZ</c:v>
                </c:pt>
                <c:pt idx="119">
                  <c:v>Point University, GA</c:v>
                </c:pt>
                <c:pt idx="120">
                  <c:v>Warner University, FL</c:v>
                </c:pt>
                <c:pt idx="121">
                  <c:v>Faulkner University, AL</c:v>
                </c:pt>
                <c:pt idx="122">
                  <c:v>Montreat College, NC</c:v>
                </c:pt>
                <c:pt idx="123">
                  <c:v>York College, NE</c:v>
                </c:pt>
                <c:pt idx="124">
                  <c:v>Emmanuel College, GA</c:v>
                </c:pt>
                <c:pt idx="125">
                  <c:v>Judson College, AL</c:v>
                </c:pt>
                <c:pt idx="126">
                  <c:v>Southwestern Christian University, OK</c:v>
                </c:pt>
                <c:pt idx="127">
                  <c:v>Ohio Christian University, OH</c:v>
                </c:pt>
                <c:pt idx="128">
                  <c:v>Central Christian College of Kansas, KS</c:v>
                </c:pt>
              </c:strCache>
            </c:strRef>
          </c:cat>
          <c:val>
            <c:numRef>
              <c:f>Sheet1!$B$2:$B$130</c:f>
              <c:numCache>
                <c:formatCode>General</c:formatCode>
                <c:ptCount val="129"/>
                <c:pt idx="0">
                  <c:v>0</c:v>
                </c:pt>
                <c:pt idx="1">
                  <c:v>0.9</c:v>
                </c:pt>
                <c:pt idx="2">
                  <c:v>1.5</c:v>
                </c:pt>
                <c:pt idx="3">
                  <c:v>1.6</c:v>
                </c:pt>
                <c:pt idx="4">
                  <c:v>1.7</c:v>
                </c:pt>
                <c:pt idx="5">
                  <c:v>1.7</c:v>
                </c:pt>
                <c:pt idx="6">
                  <c:v>1.9</c:v>
                </c:pt>
                <c:pt idx="7">
                  <c:v>2</c:v>
                </c:pt>
                <c:pt idx="8">
                  <c:v>2</c:v>
                </c:pt>
                <c:pt idx="9">
                  <c:v>2</c:v>
                </c:pt>
                <c:pt idx="10">
                  <c:v>2.1</c:v>
                </c:pt>
                <c:pt idx="11">
                  <c:v>2.2000000000000002</c:v>
                </c:pt>
                <c:pt idx="12">
                  <c:v>2.2999999999999998</c:v>
                </c:pt>
                <c:pt idx="13">
                  <c:v>2.4</c:v>
                </c:pt>
                <c:pt idx="14">
                  <c:v>2.4</c:v>
                </c:pt>
                <c:pt idx="15">
                  <c:v>2.4</c:v>
                </c:pt>
                <c:pt idx="16">
                  <c:v>2.5</c:v>
                </c:pt>
                <c:pt idx="17">
                  <c:v>2.6</c:v>
                </c:pt>
                <c:pt idx="18">
                  <c:v>2.6</c:v>
                </c:pt>
                <c:pt idx="19">
                  <c:v>2.6</c:v>
                </c:pt>
                <c:pt idx="20">
                  <c:v>2.6</c:v>
                </c:pt>
                <c:pt idx="21">
                  <c:v>2.7</c:v>
                </c:pt>
                <c:pt idx="22">
                  <c:v>2.7</c:v>
                </c:pt>
                <c:pt idx="23">
                  <c:v>2.7</c:v>
                </c:pt>
                <c:pt idx="24">
                  <c:v>2.9</c:v>
                </c:pt>
                <c:pt idx="25">
                  <c:v>3</c:v>
                </c:pt>
                <c:pt idx="26">
                  <c:v>3.2</c:v>
                </c:pt>
                <c:pt idx="27">
                  <c:v>3.3</c:v>
                </c:pt>
                <c:pt idx="28">
                  <c:v>3.6</c:v>
                </c:pt>
                <c:pt idx="29">
                  <c:v>3.6</c:v>
                </c:pt>
                <c:pt idx="30">
                  <c:v>3.7</c:v>
                </c:pt>
                <c:pt idx="31">
                  <c:v>3.8</c:v>
                </c:pt>
                <c:pt idx="32">
                  <c:v>3.8</c:v>
                </c:pt>
                <c:pt idx="33">
                  <c:v>3.8</c:v>
                </c:pt>
                <c:pt idx="34">
                  <c:v>3.9</c:v>
                </c:pt>
                <c:pt idx="35">
                  <c:v>4</c:v>
                </c:pt>
                <c:pt idx="36">
                  <c:v>4.0999999999999996</c:v>
                </c:pt>
                <c:pt idx="37">
                  <c:v>4.0999999999999996</c:v>
                </c:pt>
                <c:pt idx="38">
                  <c:v>4.0999999999999996</c:v>
                </c:pt>
                <c:pt idx="39">
                  <c:v>4.2</c:v>
                </c:pt>
                <c:pt idx="40">
                  <c:v>4.2</c:v>
                </c:pt>
                <c:pt idx="41">
                  <c:v>4.4000000000000004</c:v>
                </c:pt>
                <c:pt idx="42">
                  <c:v>4.4000000000000004</c:v>
                </c:pt>
                <c:pt idx="43">
                  <c:v>4.4000000000000004</c:v>
                </c:pt>
                <c:pt idx="44">
                  <c:v>4.5</c:v>
                </c:pt>
                <c:pt idx="45">
                  <c:v>4.5999999999999996</c:v>
                </c:pt>
                <c:pt idx="46">
                  <c:v>4.5999999999999996</c:v>
                </c:pt>
                <c:pt idx="47">
                  <c:v>4.5999999999999996</c:v>
                </c:pt>
                <c:pt idx="48">
                  <c:v>4.7</c:v>
                </c:pt>
                <c:pt idx="49">
                  <c:v>4.8</c:v>
                </c:pt>
                <c:pt idx="50">
                  <c:v>4.9000000000000004</c:v>
                </c:pt>
                <c:pt idx="51">
                  <c:v>5</c:v>
                </c:pt>
                <c:pt idx="52">
                  <c:v>5.0999999999999996</c:v>
                </c:pt>
                <c:pt idx="53">
                  <c:v>5.0999999999999996</c:v>
                </c:pt>
                <c:pt idx="54">
                  <c:v>5.0999999999999996</c:v>
                </c:pt>
                <c:pt idx="55">
                  <c:v>5.2</c:v>
                </c:pt>
                <c:pt idx="56">
                  <c:v>5.2</c:v>
                </c:pt>
                <c:pt idx="57">
                  <c:v>5.3</c:v>
                </c:pt>
                <c:pt idx="58">
                  <c:v>5.3</c:v>
                </c:pt>
                <c:pt idx="59">
                  <c:v>5.4</c:v>
                </c:pt>
                <c:pt idx="60">
                  <c:v>5.4</c:v>
                </c:pt>
                <c:pt idx="61">
                  <c:v>5.5</c:v>
                </c:pt>
                <c:pt idx="62">
                  <c:v>5.6</c:v>
                </c:pt>
                <c:pt idx="63">
                  <c:v>5.7</c:v>
                </c:pt>
                <c:pt idx="64">
                  <c:v>5.7</c:v>
                </c:pt>
                <c:pt idx="65">
                  <c:v>5.7</c:v>
                </c:pt>
                <c:pt idx="66">
                  <c:v>5.7</c:v>
                </c:pt>
                <c:pt idx="67">
                  <c:v>5.8</c:v>
                </c:pt>
                <c:pt idx="68">
                  <c:v>5.9</c:v>
                </c:pt>
                <c:pt idx="69">
                  <c:v>6.1</c:v>
                </c:pt>
                <c:pt idx="70">
                  <c:v>6.7</c:v>
                </c:pt>
                <c:pt idx="71">
                  <c:v>6.7</c:v>
                </c:pt>
                <c:pt idx="72">
                  <c:v>6.7</c:v>
                </c:pt>
                <c:pt idx="73">
                  <c:v>6.7</c:v>
                </c:pt>
                <c:pt idx="74">
                  <c:v>6.8</c:v>
                </c:pt>
                <c:pt idx="75">
                  <c:v>6.8</c:v>
                </c:pt>
                <c:pt idx="76">
                  <c:v>6.9</c:v>
                </c:pt>
                <c:pt idx="77">
                  <c:v>6.9</c:v>
                </c:pt>
                <c:pt idx="78">
                  <c:v>7</c:v>
                </c:pt>
                <c:pt idx="79">
                  <c:v>7</c:v>
                </c:pt>
                <c:pt idx="80">
                  <c:v>7</c:v>
                </c:pt>
                <c:pt idx="81">
                  <c:v>7.3</c:v>
                </c:pt>
                <c:pt idx="82">
                  <c:v>7.3</c:v>
                </c:pt>
                <c:pt idx="83">
                  <c:v>7.3</c:v>
                </c:pt>
                <c:pt idx="84">
                  <c:v>7.3</c:v>
                </c:pt>
                <c:pt idx="85">
                  <c:v>7.3</c:v>
                </c:pt>
                <c:pt idx="86">
                  <c:v>7.4</c:v>
                </c:pt>
                <c:pt idx="87">
                  <c:v>7.5</c:v>
                </c:pt>
                <c:pt idx="88">
                  <c:v>7.6</c:v>
                </c:pt>
                <c:pt idx="89">
                  <c:v>7.6</c:v>
                </c:pt>
                <c:pt idx="90">
                  <c:v>7.8</c:v>
                </c:pt>
                <c:pt idx="91">
                  <c:v>8.1</c:v>
                </c:pt>
                <c:pt idx="92">
                  <c:v>8.1</c:v>
                </c:pt>
                <c:pt idx="93">
                  <c:v>8.1999999999999993</c:v>
                </c:pt>
                <c:pt idx="94">
                  <c:v>8.3000000000000007</c:v>
                </c:pt>
                <c:pt idx="95">
                  <c:v>8.3000000000000007</c:v>
                </c:pt>
                <c:pt idx="96">
                  <c:v>8.4</c:v>
                </c:pt>
                <c:pt idx="97">
                  <c:v>8.4</c:v>
                </c:pt>
                <c:pt idx="98">
                  <c:v>8.6</c:v>
                </c:pt>
                <c:pt idx="99">
                  <c:v>8.6999999999999993</c:v>
                </c:pt>
                <c:pt idx="100">
                  <c:v>8.9</c:v>
                </c:pt>
                <c:pt idx="101">
                  <c:v>9</c:v>
                </c:pt>
                <c:pt idx="102">
                  <c:v>9.4</c:v>
                </c:pt>
                <c:pt idx="103">
                  <c:v>9.4</c:v>
                </c:pt>
                <c:pt idx="104">
                  <c:v>9.4</c:v>
                </c:pt>
                <c:pt idx="105">
                  <c:v>9.5</c:v>
                </c:pt>
                <c:pt idx="106">
                  <c:v>9.5</c:v>
                </c:pt>
                <c:pt idx="107">
                  <c:v>9.6</c:v>
                </c:pt>
                <c:pt idx="108">
                  <c:v>9.6</c:v>
                </c:pt>
                <c:pt idx="109">
                  <c:v>9.8000000000000007</c:v>
                </c:pt>
                <c:pt idx="110">
                  <c:v>9.9</c:v>
                </c:pt>
                <c:pt idx="111">
                  <c:v>10</c:v>
                </c:pt>
                <c:pt idx="112">
                  <c:v>10.199999999999999</c:v>
                </c:pt>
                <c:pt idx="113">
                  <c:v>10.5</c:v>
                </c:pt>
                <c:pt idx="114">
                  <c:v>11.1</c:v>
                </c:pt>
                <c:pt idx="115">
                  <c:v>11.6</c:v>
                </c:pt>
                <c:pt idx="116">
                  <c:v>12.1</c:v>
                </c:pt>
                <c:pt idx="117">
                  <c:v>12.1</c:v>
                </c:pt>
                <c:pt idx="118">
                  <c:v>12.1</c:v>
                </c:pt>
                <c:pt idx="119">
                  <c:v>12.3</c:v>
                </c:pt>
                <c:pt idx="120">
                  <c:v>12.4</c:v>
                </c:pt>
                <c:pt idx="121">
                  <c:v>12.5</c:v>
                </c:pt>
                <c:pt idx="122">
                  <c:v>12.5</c:v>
                </c:pt>
                <c:pt idx="123">
                  <c:v>16.7</c:v>
                </c:pt>
                <c:pt idx="124">
                  <c:v>17.5</c:v>
                </c:pt>
                <c:pt idx="125">
                  <c:v>17.7</c:v>
                </c:pt>
                <c:pt idx="126">
                  <c:v>18</c:v>
                </c:pt>
                <c:pt idx="127">
                  <c:v>18.3</c:v>
                </c:pt>
                <c:pt idx="128">
                  <c:v>27.3</c:v>
                </c:pt>
              </c:numCache>
            </c:numRef>
          </c:val>
          <c:extLst>
            <c:ext xmlns:c16="http://schemas.microsoft.com/office/drawing/2014/chart" uri="{C3380CC4-5D6E-409C-BE32-E72D297353CC}">
              <c16:uniqueId val="{0000000C-9327-4A2C-A1D0-70EF41A80C17}"/>
            </c:ext>
          </c:extLst>
        </c:ser>
        <c:dLbls>
          <c:showLegendKey val="0"/>
          <c:showVal val="0"/>
          <c:showCatName val="0"/>
          <c:showSerName val="0"/>
          <c:showPercent val="0"/>
          <c:showBubbleSize val="0"/>
        </c:dLbls>
        <c:gapWidth val="219"/>
        <c:overlap val="-27"/>
        <c:axId val="561570688"/>
        <c:axId val="561571248"/>
      </c:barChart>
      <c:catAx>
        <c:axId val="56157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61571248"/>
        <c:crosses val="autoZero"/>
        <c:auto val="1"/>
        <c:lblAlgn val="ctr"/>
        <c:lblOffset val="100"/>
        <c:noMultiLvlLbl val="0"/>
      </c:catAx>
      <c:valAx>
        <c:axId val="561571248"/>
        <c:scaling>
          <c:orientation val="minMax"/>
          <c:max val="2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57068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TFRB, Net Price Per Student, and</a:t>
            </a:r>
            <a:r>
              <a:rPr lang="en-US" baseline="0" dirty="0"/>
              <a:t> </a:t>
            </a:r>
            <a:r>
              <a:rPr lang="en-US" dirty="0"/>
              <a:t>Wealth Index Over Time</a:t>
            </a:r>
          </a:p>
        </c:rich>
      </c:tx>
      <c:overlay val="1"/>
    </c:title>
    <c:autoTitleDeleted val="0"/>
    <c:plotArea>
      <c:layout/>
      <c:lineChart>
        <c:grouping val="standard"/>
        <c:varyColors val="0"/>
        <c:ser>
          <c:idx val="0"/>
          <c:order val="0"/>
          <c:tx>
            <c:strRef>
              <c:f>'M2. Net Price.Custom'!$F$10</c:f>
              <c:strCache>
                <c:ptCount val="1"/>
                <c:pt idx="0">
                  <c:v>Median Net Price</c:v>
                </c:pt>
              </c:strCache>
            </c:strRef>
          </c:tx>
          <c:spPr>
            <a:ln w="57150">
              <a:solidFill>
                <a:srgbClr val="92D050"/>
              </a:solidFill>
              <a:prstDash val="sysDash"/>
            </a:ln>
          </c:spPr>
          <c:marker>
            <c:symbol val="diamond"/>
            <c:size val="5"/>
            <c:spPr>
              <a:solidFill>
                <a:srgbClr val="FF0000"/>
              </a:solidFill>
              <a:ln w="57150">
                <a:solidFill>
                  <a:srgbClr val="92D050"/>
                </a:solidFill>
                <a:prstDash val="sysDash"/>
              </a:ln>
            </c:spPr>
          </c:marker>
          <c:dLbls>
            <c:dLbl>
              <c:idx val="0"/>
              <c:layout>
                <c:manualLayout>
                  <c:x val="-1.3888888888888902E-2"/>
                  <c:y val="-4.801629460626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4-490F-9F71-76CF23BCDF3C}"/>
                </c:ext>
              </c:extLst>
            </c:dLbl>
            <c:dLbl>
              <c:idx val="15"/>
              <c:layout>
                <c:manualLayout>
                  <c:x val="8.3333333333332309E-3"/>
                  <c:y val="-1.9643029611652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4-490F-9F71-76CF23BCDF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Price.Custom'!$I$10:$BB$10</c:f>
              <c:numCache>
                <c:formatCode>_("$"* #,##0_);_("$"* \(#,##0\);_("$"* "-"??_);_(@_)</c:formatCode>
                <c:ptCount val="16"/>
                <c:pt idx="0">
                  <c:v>14139.378888198708</c:v>
                </c:pt>
                <c:pt idx="1">
                  <c:v>14999.214826446767</c:v>
                </c:pt>
                <c:pt idx="2">
                  <c:v>15550.718511955301</c:v>
                </c:pt>
                <c:pt idx="3">
                  <c:v>16059.605752923038</c:v>
                </c:pt>
                <c:pt idx="4">
                  <c:v>16726.065555555557</c:v>
                </c:pt>
                <c:pt idx="5">
                  <c:v>17043.983367983368</c:v>
                </c:pt>
                <c:pt idx="6">
                  <c:v>17409.54706355591</c:v>
                </c:pt>
                <c:pt idx="7">
                  <c:v>17495.523350165051</c:v>
                </c:pt>
                <c:pt idx="8">
                  <c:v>18724.551282051281</c:v>
                </c:pt>
                <c:pt idx="9">
                  <c:v>19169.888390980734</c:v>
                </c:pt>
                <c:pt idx="10">
                  <c:v>19718.014310248545</c:v>
                </c:pt>
                <c:pt idx="11">
                  <c:v>19993.388480392157</c:v>
                </c:pt>
                <c:pt idx="12">
                  <c:v>20467.687845303866</c:v>
                </c:pt>
                <c:pt idx="13">
                  <c:v>20935.736875800256</c:v>
                </c:pt>
                <c:pt idx="14">
                  <c:v>21230.384385300877</c:v>
                </c:pt>
                <c:pt idx="15">
                  <c:v>20890.763716026282</c:v>
                </c:pt>
              </c:numCache>
            </c:numRef>
          </c:val>
          <c:smooth val="0"/>
          <c:extLst>
            <c:ext xmlns:c16="http://schemas.microsoft.com/office/drawing/2014/chart" uri="{C3380CC4-5D6E-409C-BE32-E72D297353CC}">
              <c16:uniqueId val="{00000000-6FE8-4323-BAFA-25ACEAF7BA43}"/>
            </c:ext>
          </c:extLst>
        </c:ser>
        <c:dLbls>
          <c:showLegendKey val="0"/>
          <c:showVal val="0"/>
          <c:showCatName val="0"/>
          <c:showSerName val="0"/>
          <c:showPercent val="0"/>
          <c:showBubbleSize val="0"/>
        </c:dLbls>
        <c:marker val="1"/>
        <c:smooth val="0"/>
        <c:axId val="187075200"/>
        <c:axId val="190685568"/>
      </c:lineChart>
      <c:lineChart>
        <c:grouping val="standard"/>
        <c:varyColors val="0"/>
        <c:ser>
          <c:idx val="121"/>
          <c:order val="1"/>
          <c:tx>
            <c:strRef>
              <c:f>'M2. Net Price.Custom'!$F$11</c:f>
              <c:strCache>
                <c:ptCount val="1"/>
                <c:pt idx="0">
                  <c:v>Median Wealth Index</c:v>
                </c:pt>
              </c:strCache>
            </c:strRef>
          </c:tx>
          <c:spPr>
            <a:ln w="57150">
              <a:solidFill>
                <a:srgbClr val="92D050"/>
              </a:solidFill>
            </a:ln>
          </c:spPr>
          <c:marker>
            <c:symbol val="none"/>
          </c:marker>
          <c:dLbls>
            <c:dLbl>
              <c:idx val="0"/>
              <c:layout>
                <c:manualLayout>
                  <c:x val="-2.0833333333333332E-2"/>
                  <c:y val="3.0555823840347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94-490F-9F71-76CF23BCDF3C}"/>
                </c:ext>
              </c:extLst>
            </c:dLbl>
            <c:dLbl>
              <c:idx val="15"/>
              <c:layout>
                <c:manualLayout>
                  <c:x val="-4.8611111111111216E-2"/>
                  <c:y val="4.5833735760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94-490F-9F71-76CF23BCDF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Price.Custom'!$I$11:$BB$11</c:f>
              <c:numCache>
                <c:formatCode>_("$"* #,##0_);_("$"* \(#,##0\);_("$"* "-"??_);_(@_)</c:formatCode>
                <c:ptCount val="16"/>
                <c:pt idx="0">
                  <c:v>11802</c:v>
                </c:pt>
                <c:pt idx="1">
                  <c:v>12054.74689732982</c:v>
                </c:pt>
                <c:pt idx="2">
                  <c:v>13261.195246179966</c:v>
                </c:pt>
                <c:pt idx="3">
                  <c:v>13276</c:v>
                </c:pt>
                <c:pt idx="4">
                  <c:v>15085.383044487568</c:v>
                </c:pt>
                <c:pt idx="5">
                  <c:v>15195</c:v>
                </c:pt>
                <c:pt idx="6">
                  <c:v>14364.729883603239</c:v>
                </c:pt>
                <c:pt idx="7">
                  <c:v>14513.145958986732</c:v>
                </c:pt>
                <c:pt idx="8">
                  <c:v>14326.6103626943</c:v>
                </c:pt>
                <c:pt idx="9">
                  <c:v>14044.159292035398</c:v>
                </c:pt>
                <c:pt idx="10">
                  <c:v>14585.052953890136</c:v>
                </c:pt>
                <c:pt idx="11">
                  <c:v>14765.893414943013</c:v>
                </c:pt>
                <c:pt idx="12">
                  <c:v>15953.5554442722</c:v>
                </c:pt>
                <c:pt idx="13">
                  <c:v>17259.455818965518</c:v>
                </c:pt>
                <c:pt idx="14">
                  <c:v>17455.602272727272</c:v>
                </c:pt>
                <c:pt idx="15">
                  <c:v>18198.619047619046</c:v>
                </c:pt>
              </c:numCache>
            </c:numRef>
          </c:val>
          <c:smooth val="0"/>
          <c:extLst>
            <c:ext xmlns:c16="http://schemas.microsoft.com/office/drawing/2014/chart" uri="{C3380CC4-5D6E-409C-BE32-E72D297353CC}">
              <c16:uniqueId val="{00000001-6FE8-4323-BAFA-25ACEAF7BA43}"/>
            </c:ext>
          </c:extLst>
        </c:ser>
        <c:ser>
          <c:idx val="2"/>
          <c:order val="2"/>
          <c:tx>
            <c:strRef>
              <c:f>'M2. Net Price.Custom'!$F$14</c:f>
              <c:strCache>
                <c:ptCount val="1"/>
                <c:pt idx="0">
                  <c:v>Median TFRB</c:v>
                </c:pt>
              </c:strCache>
            </c:strRef>
          </c:tx>
          <c:dLbls>
            <c:dLbl>
              <c:idx val="0"/>
              <c:layout>
                <c:manualLayout>
                  <c:x val="-2.3611111111111124E-2"/>
                  <c:y val="-4.8016294606261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94-490F-9F71-76CF23BCDF3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94-490F-9F71-76CF23BCDF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Price.Custom'!$I$14:$BB$14</c:f>
              <c:numCache>
                <c:formatCode>"$"#,##0_);[Red]\("$"#,##0\)</c:formatCode>
                <c:ptCount val="16"/>
                <c:pt idx="0">
                  <c:v>20220</c:v>
                </c:pt>
                <c:pt idx="1">
                  <c:v>21234</c:v>
                </c:pt>
                <c:pt idx="2">
                  <c:v>22590</c:v>
                </c:pt>
                <c:pt idx="3">
                  <c:v>23800</c:v>
                </c:pt>
                <c:pt idx="4">
                  <c:v>25102</c:v>
                </c:pt>
                <c:pt idx="5">
                  <c:v>27000</c:v>
                </c:pt>
                <c:pt idx="6">
                  <c:v>27813</c:v>
                </c:pt>
                <c:pt idx="7">
                  <c:v>29110</c:v>
                </c:pt>
                <c:pt idx="8">
                  <c:v>30262</c:v>
                </c:pt>
                <c:pt idx="9">
                  <c:v>31389</c:v>
                </c:pt>
                <c:pt idx="10">
                  <c:v>32195</c:v>
                </c:pt>
                <c:pt idx="11">
                  <c:v>33740</c:v>
                </c:pt>
                <c:pt idx="12">
                  <c:v>34625</c:v>
                </c:pt>
                <c:pt idx="13">
                  <c:v>35450</c:v>
                </c:pt>
                <c:pt idx="14">
                  <c:v>37435</c:v>
                </c:pt>
                <c:pt idx="15">
                  <c:v>37460</c:v>
                </c:pt>
              </c:numCache>
            </c:numRef>
          </c:val>
          <c:smooth val="0"/>
          <c:extLst>
            <c:ext xmlns:c16="http://schemas.microsoft.com/office/drawing/2014/chart" uri="{C3380CC4-5D6E-409C-BE32-E72D297353CC}">
              <c16:uniqueId val="{00000002-6FE8-4323-BAFA-25ACEAF7BA43}"/>
            </c:ext>
          </c:extLst>
        </c:ser>
        <c:dLbls>
          <c:showLegendKey val="0"/>
          <c:showVal val="0"/>
          <c:showCatName val="0"/>
          <c:showSerName val="0"/>
          <c:showPercent val="0"/>
          <c:showBubbleSize val="0"/>
        </c:dLbls>
        <c:marker val="1"/>
        <c:smooth val="0"/>
        <c:axId val="1141208336"/>
        <c:axId val="1141182424"/>
      </c:lineChart>
      <c:catAx>
        <c:axId val="187075200"/>
        <c:scaling>
          <c:orientation val="minMax"/>
        </c:scaling>
        <c:delete val="0"/>
        <c:axPos val="b"/>
        <c:numFmt formatCode="General" sourceLinked="0"/>
        <c:majorTickMark val="out"/>
        <c:minorTickMark val="none"/>
        <c:tickLblPos val="nextTo"/>
        <c:txPr>
          <a:bodyPr/>
          <a:lstStyle/>
          <a:p>
            <a:pPr>
              <a:defRPr sz="1100"/>
            </a:pPr>
            <a:endParaRPr lang="en-US"/>
          </a:p>
        </c:txPr>
        <c:crossAx val="190685568"/>
        <c:crosses val="autoZero"/>
        <c:auto val="1"/>
        <c:lblAlgn val="ctr"/>
        <c:lblOffset val="100"/>
        <c:noMultiLvlLbl val="0"/>
      </c:catAx>
      <c:valAx>
        <c:axId val="190685568"/>
        <c:scaling>
          <c:orientation val="minMax"/>
          <c:max val="40000"/>
          <c:min val="0"/>
        </c:scaling>
        <c:delete val="0"/>
        <c:axPos val="l"/>
        <c:majorGridlines>
          <c:spPr>
            <a:ln w="6350">
              <a:solidFill>
                <a:schemeClr val="bg1">
                  <a:lumMod val="65000"/>
                </a:schemeClr>
              </a:solidFill>
            </a:ln>
          </c:spPr>
        </c:majorGridlines>
        <c:numFmt formatCode="_(&quot;$&quot;* #,##0_);_(&quot;$&quot;* \(#,##0\);_(&quot;$&quot;* &quot;-&quot;??_);_(@_)" sourceLinked="1"/>
        <c:majorTickMark val="out"/>
        <c:minorTickMark val="none"/>
        <c:tickLblPos val="nextTo"/>
        <c:txPr>
          <a:bodyPr/>
          <a:lstStyle/>
          <a:p>
            <a:pPr>
              <a:defRPr sz="1100"/>
            </a:pPr>
            <a:endParaRPr lang="en-US"/>
          </a:p>
        </c:txPr>
        <c:crossAx val="187075200"/>
        <c:crosses val="autoZero"/>
        <c:crossBetween val="between"/>
        <c:majorUnit val="5000"/>
      </c:valAx>
      <c:valAx>
        <c:axId val="1141182424"/>
        <c:scaling>
          <c:orientation val="minMax"/>
          <c:max val="40000"/>
        </c:scaling>
        <c:delete val="0"/>
        <c:axPos val="r"/>
        <c:numFmt formatCode="&quot;$&quot;#,##0" sourceLinked="0"/>
        <c:majorTickMark val="out"/>
        <c:minorTickMark val="none"/>
        <c:tickLblPos val="nextTo"/>
        <c:txPr>
          <a:bodyPr/>
          <a:lstStyle/>
          <a:p>
            <a:pPr>
              <a:defRPr sz="1100"/>
            </a:pPr>
            <a:endParaRPr lang="en-US"/>
          </a:p>
        </c:txPr>
        <c:crossAx val="1141208336"/>
        <c:crosses val="max"/>
        <c:crossBetween val="between"/>
        <c:majorUnit val="5000"/>
      </c:valAx>
      <c:catAx>
        <c:axId val="1141208336"/>
        <c:scaling>
          <c:orientation val="minMax"/>
        </c:scaling>
        <c:delete val="1"/>
        <c:axPos val="b"/>
        <c:numFmt formatCode="General" sourceLinked="1"/>
        <c:majorTickMark val="out"/>
        <c:minorTickMark val="none"/>
        <c:tickLblPos val="nextTo"/>
        <c:crossAx val="1141182424"/>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CCCU Median TFRB, Net Price Per Student and Wealth Index Over Time</a:t>
            </a:r>
          </a:p>
        </c:rich>
      </c:tx>
      <c:overlay val="1"/>
    </c:title>
    <c:autoTitleDeleted val="0"/>
    <c:plotArea>
      <c:layout>
        <c:manualLayout>
          <c:layoutTarget val="inner"/>
          <c:xMode val="edge"/>
          <c:yMode val="edge"/>
          <c:x val="9.1599550397692298E-2"/>
          <c:y val="2.4857223574788517E-2"/>
          <c:w val="0.89228885448980677"/>
          <c:h val="0.72833961375449552"/>
        </c:manualLayout>
      </c:layout>
      <c:barChart>
        <c:barDir val="col"/>
        <c:grouping val="stacked"/>
        <c:varyColors val="0"/>
        <c:ser>
          <c:idx val="0"/>
          <c:order val="3"/>
          <c:tx>
            <c:strRef>
              <c:f>'M1. Net Price.Bethel'!$F$10</c:f>
              <c:strCache>
                <c:ptCount val="1"/>
                <c:pt idx="0">
                  <c:v>Median Net Price</c:v>
                </c:pt>
              </c:strCache>
            </c:strRef>
          </c:tx>
          <c:spPr>
            <a:solidFill>
              <a:schemeClr val="accent3">
                <a:lumMod val="75000"/>
              </a:schemeClr>
            </a:solidFill>
            <a:ln w="6350">
              <a:solidFill>
                <a:schemeClr val="accent3">
                  <a:lumMod val="50000"/>
                </a:schemeClr>
              </a:solidFill>
              <a:prstDash val="sysDash"/>
            </a:ln>
          </c:spPr>
          <c:invertIfNegative val="0"/>
          <c:dLbls>
            <c:spPr>
              <a:solidFill>
                <a:srgbClr val="9BBB59">
                  <a:lumMod val="40000"/>
                  <a:lumOff val="60000"/>
                </a:srgbClr>
              </a:solid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Price.Bethel'!$I$10:$BB$10</c:f>
              <c:numCache>
                <c:formatCode>_(* #,##0_);_(* \(#,##0\);_(* "-"??_);_(@_)</c:formatCode>
                <c:ptCount val="19"/>
                <c:pt idx="0">
                  <c:v>12060.418483416721</c:v>
                </c:pt>
                <c:pt idx="1">
                  <c:v>12500.131849315068</c:v>
                </c:pt>
                <c:pt idx="2">
                  <c:v>13569.139660499306</c:v>
                </c:pt>
                <c:pt idx="3">
                  <c:v>14139.378888198708</c:v>
                </c:pt>
                <c:pt idx="4">
                  <c:v>14999.214826446767</c:v>
                </c:pt>
                <c:pt idx="5">
                  <c:v>15550.718511955301</c:v>
                </c:pt>
                <c:pt idx="6">
                  <c:v>16059.605752923038</c:v>
                </c:pt>
                <c:pt idx="7">
                  <c:v>16726.065555555557</c:v>
                </c:pt>
                <c:pt idx="8">
                  <c:v>17043.983367983368</c:v>
                </c:pt>
                <c:pt idx="9">
                  <c:v>17409.54706355591</c:v>
                </c:pt>
                <c:pt idx="10">
                  <c:v>17495.523350165051</c:v>
                </c:pt>
                <c:pt idx="11">
                  <c:v>18724.551282051281</c:v>
                </c:pt>
                <c:pt idx="12">
                  <c:v>19169.888390980734</c:v>
                </c:pt>
                <c:pt idx="13">
                  <c:v>19718.014310248545</c:v>
                </c:pt>
                <c:pt idx="14">
                  <c:v>19993.388480392157</c:v>
                </c:pt>
                <c:pt idx="15">
                  <c:v>20467.687845303866</c:v>
                </c:pt>
                <c:pt idx="16">
                  <c:v>20935.736875800256</c:v>
                </c:pt>
                <c:pt idx="17">
                  <c:v>21230.384385300877</c:v>
                </c:pt>
                <c:pt idx="18">
                  <c:v>20890.763716026282</c:v>
                </c:pt>
              </c:numCache>
            </c:numRef>
          </c:val>
          <c:extLst>
            <c:ext xmlns:c16="http://schemas.microsoft.com/office/drawing/2014/chart" uri="{C3380CC4-5D6E-409C-BE32-E72D297353CC}">
              <c16:uniqueId val="{00000000-01E6-4444-AACD-697233E5801B}"/>
            </c:ext>
          </c:extLst>
        </c:ser>
        <c:ser>
          <c:idx val="3"/>
          <c:order val="4"/>
          <c:tx>
            <c:strRef>
              <c:f>'M1. Net Price.Bethel'!$F$22</c:f>
              <c:strCache>
                <c:ptCount val="1"/>
                <c:pt idx="0">
                  <c:v>CCCU - Median Avg Institutional Gift Aid</c:v>
                </c:pt>
              </c:strCache>
            </c:strRef>
          </c:tx>
          <c:spPr>
            <a:solidFill>
              <a:schemeClr val="accent3">
                <a:lumMod val="40000"/>
                <a:lumOff val="60000"/>
              </a:schemeClr>
            </a:solidFill>
            <a:ln w="6350">
              <a:solidFill>
                <a:schemeClr val="accent3">
                  <a:lumMod val="50000"/>
                </a:schemeClr>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Price.Bethel'!$I$22:$BB$22</c:f>
              <c:numCache>
                <c:formatCode>_("$"* #,##0_);_("$"* \(#,##0\);_("$"* "-"??_);_(@_)</c:formatCode>
                <c:ptCount val="19"/>
                <c:pt idx="0">
                  <c:v>3659.8168416350236</c:v>
                </c:pt>
                <c:pt idx="1">
                  <c:v>4037.8856578111981</c:v>
                </c:pt>
                <c:pt idx="2">
                  <c:v>4328.1044776119406</c:v>
                </c:pt>
                <c:pt idx="3">
                  <c:v>4020.8053691275168</c:v>
                </c:pt>
                <c:pt idx="4">
                  <c:v>4333.4797889404708</c:v>
                </c:pt>
                <c:pt idx="5">
                  <c:v>5159.2893187552563</c:v>
                </c:pt>
                <c:pt idx="6">
                  <c:v>5619.931888544892</c:v>
                </c:pt>
                <c:pt idx="7">
                  <c:v>5987.1333333333332</c:v>
                </c:pt>
                <c:pt idx="8">
                  <c:v>6775.5249480249477</c:v>
                </c:pt>
                <c:pt idx="9">
                  <c:v>7637.1765997072489</c:v>
                </c:pt>
                <c:pt idx="10">
                  <c:v>7839.4407008086255</c:v>
                </c:pt>
                <c:pt idx="11">
                  <c:v>8477.1326781326788</c:v>
                </c:pt>
                <c:pt idx="12">
                  <c:v>9176.386283995671</c:v>
                </c:pt>
                <c:pt idx="13">
                  <c:v>9670.8834718826402</c:v>
                </c:pt>
                <c:pt idx="14">
                  <c:v>10322.267891414285</c:v>
                </c:pt>
                <c:pt idx="15">
                  <c:v>10361.333870967743</c:v>
                </c:pt>
                <c:pt idx="16">
                  <c:v>11530.20958386637</c:v>
                </c:pt>
                <c:pt idx="17">
                  <c:v>12223.787302871007</c:v>
                </c:pt>
                <c:pt idx="18">
                  <c:v>13036.816644084498</c:v>
                </c:pt>
              </c:numCache>
            </c:numRef>
          </c:val>
          <c:extLst>
            <c:ext xmlns:c16="http://schemas.microsoft.com/office/drawing/2014/chart" uri="{C3380CC4-5D6E-409C-BE32-E72D297353CC}">
              <c16:uniqueId val="{00000001-01E6-4444-AACD-697233E5801B}"/>
            </c:ext>
          </c:extLst>
        </c:ser>
        <c:ser>
          <c:idx val="4"/>
          <c:order val="5"/>
          <c:tx>
            <c:strRef>
              <c:f>'M1. Net Price.Bethel'!$F$23</c:f>
              <c:strCache>
                <c:ptCount val="1"/>
                <c:pt idx="0">
                  <c:v>CCCU - Median Avg Fed, State + Private Gift Aid</c:v>
                </c:pt>
              </c:strCache>
            </c:strRef>
          </c:tx>
          <c:spPr>
            <a:pattFill prst="wdUpDiag">
              <a:fgClr>
                <a:schemeClr val="accent3">
                  <a:lumMod val="20000"/>
                  <a:lumOff val="80000"/>
                </a:schemeClr>
              </a:fgClr>
              <a:bgClr>
                <a:schemeClr val="tx1"/>
              </a:bgClr>
            </a:pattFill>
            <a:ln w="6350">
              <a:solidFill>
                <a:schemeClr val="accent3">
                  <a:lumMod val="50000"/>
                </a:schemeClr>
              </a:solidFill>
            </a:ln>
          </c:spPr>
          <c:invertIfNegative val="0"/>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Price.Bethel'!$I$23:$BB$23</c:f>
              <c:numCache>
                <c:formatCode>_("$"* #,##0_);_("$"* \(#,##0\);_("$"* "-"??_);_(@_)</c:formatCode>
                <c:ptCount val="19"/>
                <c:pt idx="0">
                  <c:v>1831.0590982146005</c:v>
                </c:pt>
                <c:pt idx="1">
                  <c:v>1827.5341697750091</c:v>
                </c:pt>
                <c:pt idx="2">
                  <c:v>1836.9845798960469</c:v>
                </c:pt>
                <c:pt idx="3">
                  <c:v>2339.331057465281</c:v>
                </c:pt>
                <c:pt idx="4">
                  <c:v>2174.1500162201401</c:v>
                </c:pt>
                <c:pt idx="5">
                  <c:v>1901.7111880871153</c:v>
                </c:pt>
                <c:pt idx="6">
                  <c:v>2414.415369940748</c:v>
                </c:pt>
                <c:pt idx="7">
                  <c:v>2351.9799621890543</c:v>
                </c:pt>
                <c:pt idx="8">
                  <c:v>2801.7804465935696</c:v>
                </c:pt>
                <c:pt idx="9">
                  <c:v>3076.2085491069283</c:v>
                </c:pt>
                <c:pt idx="10">
                  <c:v>3363.0666251987004</c:v>
                </c:pt>
                <c:pt idx="11">
                  <c:v>3395.0384502719899</c:v>
                </c:pt>
                <c:pt idx="12">
                  <c:v>3092.032051905715</c:v>
                </c:pt>
                <c:pt idx="13">
                  <c:v>3282.817303311158</c:v>
                </c:pt>
                <c:pt idx="14">
                  <c:v>3283.8357634782769</c:v>
                </c:pt>
                <c:pt idx="15">
                  <c:v>3066.1836976420982</c:v>
                </c:pt>
                <c:pt idx="16">
                  <c:v>3330.4576605010479</c:v>
                </c:pt>
                <c:pt idx="17">
                  <c:v>4381.8801817915682</c:v>
                </c:pt>
                <c:pt idx="18">
                  <c:v>3993.4595292006998</c:v>
                </c:pt>
              </c:numCache>
            </c:numRef>
          </c:val>
          <c:extLst>
            <c:ext xmlns:c16="http://schemas.microsoft.com/office/drawing/2014/chart" uri="{C3380CC4-5D6E-409C-BE32-E72D297353CC}">
              <c16:uniqueId val="{00000002-01E6-4444-AACD-697233E5801B}"/>
            </c:ext>
          </c:extLst>
        </c:ser>
        <c:dLbls>
          <c:showLegendKey val="0"/>
          <c:showVal val="0"/>
          <c:showCatName val="0"/>
          <c:showSerName val="0"/>
          <c:showPercent val="0"/>
          <c:showBubbleSize val="0"/>
        </c:dLbls>
        <c:gapWidth val="150"/>
        <c:overlap val="100"/>
        <c:axId val="1141195872"/>
        <c:axId val="1141199480"/>
        <c:extLst>
          <c:ext xmlns:c15="http://schemas.microsoft.com/office/drawing/2012/chart" uri="{02D57815-91ED-43cb-92C2-25804820EDAC}">
            <c15:filteredBarSeries>
              <c15:ser>
                <c:idx val="2"/>
                <c:order val="2"/>
                <c:tx>
                  <c:strRef>
                    <c:extLst>
                      <c:ext uri="{02D57815-91ED-43cb-92C2-25804820EDAC}">
                        <c15:formulaRef>
                          <c15:sqref>'M1. Net Price.Bethel'!$F$19</c15:sqref>
                        </c15:formulaRef>
                      </c:ext>
                    </c:extLst>
                    <c:strCache>
                      <c:ptCount val="1"/>
                      <c:pt idx="0">
                        <c:v>CCCU Median Avg. Total Gift Aid</c:v>
                      </c:pt>
                    </c:strCache>
                  </c:strRef>
                </c:tx>
                <c:spPr>
                  <a:solidFill>
                    <a:schemeClr val="accent3">
                      <a:lumMod val="40000"/>
                      <a:lumOff val="60000"/>
                    </a:schemeClr>
                  </a:solidFill>
                  <a:ln>
                    <a:noFill/>
                  </a:ln>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'M1. Net Price.Bethel'!$I$8:$BB$8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'M1. Net Price.Bethel'!$I$19:$BB$19</c15:sqref>
                        </c15:formulaRef>
                      </c:ext>
                    </c:extLst>
                    <c:numCache>
                      <c:formatCode>_("$"* #,##0_);_("$"* \(#,##0\);_("$"* "-"??_);_(@_)</c:formatCode>
                      <c:ptCount val="19"/>
                      <c:pt idx="0">
                        <c:v>5490.875939849624</c:v>
                      </c:pt>
                      <c:pt idx="1">
                        <c:v>5865.4198275862072</c:v>
                      </c:pt>
                      <c:pt idx="2">
                        <c:v>6165.0890575079875</c:v>
                      </c:pt>
                      <c:pt idx="3">
                        <c:v>6360.1364265927978</c:v>
                      </c:pt>
                      <c:pt idx="4">
                        <c:v>6507.6298051606109</c:v>
                      </c:pt>
                      <c:pt idx="5">
                        <c:v>7061.0005068423716</c:v>
                      </c:pt>
                      <c:pt idx="6">
                        <c:v>8034.3472584856399</c:v>
                      </c:pt>
                      <c:pt idx="7">
                        <c:v>8339.1132955223875</c:v>
                      </c:pt>
                      <c:pt idx="8">
                        <c:v>9577.3053946185173</c:v>
                      </c:pt>
                      <c:pt idx="9">
                        <c:v>10713.385148814177</c:v>
                      </c:pt>
                      <c:pt idx="10">
                        <c:v>11202.507326007326</c:v>
                      </c:pt>
                      <c:pt idx="11">
                        <c:v>11872.171128404669</c:v>
                      </c:pt>
                      <c:pt idx="12">
                        <c:v>12268.418335901386</c:v>
                      </c:pt>
                      <c:pt idx="13">
                        <c:v>12953.700775193798</c:v>
                      </c:pt>
                      <c:pt idx="14">
                        <c:v>13606.103654892562</c:v>
                      </c:pt>
                      <c:pt idx="15">
                        <c:v>13427.517568609841</c:v>
                      </c:pt>
                      <c:pt idx="16">
                        <c:v>14860.667244367418</c:v>
                      </c:pt>
                      <c:pt idx="17">
                        <c:v>16605.667484662576</c:v>
                      </c:pt>
                      <c:pt idx="18">
                        <c:v>17030.276173285198</c:v>
                      </c:pt>
                    </c:numCache>
                  </c:numRef>
                </c:val>
                <c:extLst>
                  <c:ext xmlns:c16="http://schemas.microsoft.com/office/drawing/2014/chart" uri="{C3380CC4-5D6E-409C-BE32-E72D297353CC}">
                    <c16:uniqueId val="{00000005-01E6-4444-AACD-697233E5801B}"/>
                  </c:ext>
                </c:extLst>
              </c15:ser>
            </c15:filteredBarSeries>
          </c:ext>
        </c:extLst>
      </c:barChart>
      <c:lineChart>
        <c:grouping val="standard"/>
        <c:varyColors val="0"/>
        <c:ser>
          <c:idx val="121"/>
          <c:order val="0"/>
          <c:tx>
            <c:strRef>
              <c:f>'M1. Net Price.Bethel'!$F$11</c:f>
              <c:strCache>
                <c:ptCount val="1"/>
                <c:pt idx="0">
                  <c:v>Median Wealth Index</c:v>
                </c:pt>
              </c:strCache>
            </c:strRef>
          </c:tx>
          <c:spPr>
            <a:ln w="38100">
              <a:solidFill>
                <a:schemeClr val="tx1"/>
              </a:solidFill>
            </a:ln>
          </c:spPr>
          <c:marker>
            <c:symbol val="plus"/>
            <c:size val="7"/>
            <c:spPr>
              <a:solidFill>
                <a:schemeClr val="accent3">
                  <a:lumMod val="50000"/>
                </a:schemeClr>
              </a:solidFill>
              <a:ln>
                <a:solidFill>
                  <a:schemeClr val="bg1"/>
                </a:solidFill>
              </a:ln>
            </c:spPr>
          </c:marker>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Price.Bethel'!$I$11:$BB$11</c:f>
              <c:numCache>
                <c:formatCode>_("$"* #,##0_);_("$"* \(#,##0\);_("$"* "-"??_);_(@_)</c:formatCode>
                <c:ptCount val="19"/>
                <c:pt idx="0">
                  <c:v>9665</c:v>
                </c:pt>
                <c:pt idx="1">
                  <c:v>9976</c:v>
                </c:pt>
                <c:pt idx="2">
                  <c:v>10889</c:v>
                </c:pt>
                <c:pt idx="3">
                  <c:v>11802</c:v>
                </c:pt>
                <c:pt idx="4">
                  <c:v>12054.74689732982</c:v>
                </c:pt>
                <c:pt idx="5">
                  <c:v>13261.195246179966</c:v>
                </c:pt>
                <c:pt idx="6">
                  <c:v>13276</c:v>
                </c:pt>
                <c:pt idx="7">
                  <c:v>15085.383044487568</c:v>
                </c:pt>
                <c:pt idx="8">
                  <c:v>15195</c:v>
                </c:pt>
                <c:pt idx="9">
                  <c:v>14364.729883603239</c:v>
                </c:pt>
                <c:pt idx="10">
                  <c:v>14513.145958986732</c:v>
                </c:pt>
                <c:pt idx="11">
                  <c:v>14326.6103626943</c:v>
                </c:pt>
                <c:pt idx="12">
                  <c:v>14044.159292035398</c:v>
                </c:pt>
                <c:pt idx="13">
                  <c:v>14585.052953890136</c:v>
                </c:pt>
                <c:pt idx="14">
                  <c:v>14765.893414943013</c:v>
                </c:pt>
                <c:pt idx="15">
                  <c:v>15953.5554442722</c:v>
                </c:pt>
                <c:pt idx="16">
                  <c:v>17259.455818965518</c:v>
                </c:pt>
                <c:pt idx="17">
                  <c:v>17455.602272727272</c:v>
                </c:pt>
                <c:pt idx="18">
                  <c:v>18198.619047619046</c:v>
                </c:pt>
              </c:numCache>
            </c:numRef>
          </c:val>
          <c:smooth val="0"/>
          <c:extLst>
            <c:ext xmlns:c16="http://schemas.microsoft.com/office/drawing/2014/chart" uri="{C3380CC4-5D6E-409C-BE32-E72D297353CC}">
              <c16:uniqueId val="{00000003-01E6-4444-AACD-697233E5801B}"/>
            </c:ext>
          </c:extLst>
        </c:ser>
        <c:ser>
          <c:idx val="1"/>
          <c:order val="1"/>
          <c:tx>
            <c:strRef>
              <c:f>'M1. Net Price.Bethel'!$F$16</c:f>
              <c:strCache>
                <c:ptCount val="1"/>
                <c:pt idx="0">
                  <c:v>CCCU Median TFRB</c:v>
                </c:pt>
              </c:strCache>
            </c:strRef>
          </c:tx>
          <c:spPr>
            <a:ln>
              <a:solidFill>
                <a:schemeClr val="accent3">
                  <a:lumMod val="50000"/>
                </a:schemeClr>
              </a:solidFill>
            </a:ln>
          </c:spPr>
          <c:marker>
            <c:spPr>
              <a:solidFill>
                <a:schemeClr val="accent3">
                  <a:lumMod val="50000"/>
                </a:schemeClr>
              </a:solidFill>
              <a:ln>
                <a:solidFill>
                  <a:schemeClr val="accent3">
                    <a:lumMod val="50000"/>
                  </a:schemeClr>
                </a:solidFill>
              </a:ln>
            </c:spPr>
          </c:marker>
          <c:dLbls>
            <c:spPr>
              <a:noFill/>
              <a:ln>
                <a:noFill/>
              </a:ln>
              <a:effectLst/>
            </c:spPr>
            <c:txPr>
              <a:bodyPr wrap="square" lIns="38100" tIns="19050" rIns="38100" bIns="19050" anchor="ctr">
                <a:spAutoFit/>
              </a:bodyPr>
              <a:lstStyle/>
              <a:p>
                <a:pPr>
                  <a:defRPr sz="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Price.Bethel'!$I$16:$BB$16</c:f>
              <c:numCache>
                <c:formatCode>_("$"* #,##0_);_("$"* \(#,##0\);_("$"* "-"??_);_(@_)</c:formatCode>
                <c:ptCount val="19"/>
                <c:pt idx="0">
                  <c:v>16970</c:v>
                </c:pt>
                <c:pt idx="1">
                  <c:v>17996</c:v>
                </c:pt>
                <c:pt idx="2">
                  <c:v>19604</c:v>
                </c:pt>
                <c:pt idx="3">
                  <c:v>20220</c:v>
                </c:pt>
                <c:pt idx="4">
                  <c:v>21234</c:v>
                </c:pt>
                <c:pt idx="5">
                  <c:v>22590</c:v>
                </c:pt>
                <c:pt idx="6">
                  <c:v>23800</c:v>
                </c:pt>
                <c:pt idx="7">
                  <c:v>25102</c:v>
                </c:pt>
                <c:pt idx="8">
                  <c:v>27000</c:v>
                </c:pt>
                <c:pt idx="9">
                  <c:v>27813</c:v>
                </c:pt>
                <c:pt idx="10">
                  <c:v>29110</c:v>
                </c:pt>
                <c:pt idx="11">
                  <c:v>30262</c:v>
                </c:pt>
                <c:pt idx="12">
                  <c:v>31389</c:v>
                </c:pt>
                <c:pt idx="13">
                  <c:v>32195</c:v>
                </c:pt>
                <c:pt idx="14">
                  <c:v>33740</c:v>
                </c:pt>
                <c:pt idx="15">
                  <c:v>34625</c:v>
                </c:pt>
                <c:pt idx="16">
                  <c:v>35450</c:v>
                </c:pt>
                <c:pt idx="17">
                  <c:v>37435</c:v>
                </c:pt>
                <c:pt idx="18">
                  <c:v>37460</c:v>
                </c:pt>
              </c:numCache>
            </c:numRef>
          </c:val>
          <c:smooth val="0"/>
          <c:extLst>
            <c:ext xmlns:c16="http://schemas.microsoft.com/office/drawing/2014/chart" uri="{C3380CC4-5D6E-409C-BE32-E72D297353CC}">
              <c16:uniqueId val="{00000004-01E6-4444-AACD-697233E5801B}"/>
            </c:ext>
          </c:extLst>
        </c:ser>
        <c:dLbls>
          <c:showLegendKey val="0"/>
          <c:showVal val="0"/>
          <c:showCatName val="0"/>
          <c:showSerName val="0"/>
          <c:showPercent val="0"/>
          <c:showBubbleSize val="0"/>
        </c:dLbls>
        <c:marker val="1"/>
        <c:smooth val="0"/>
        <c:axId val="189843328"/>
        <c:axId val="189844864"/>
      </c:lineChart>
      <c:catAx>
        <c:axId val="189843328"/>
        <c:scaling>
          <c:orientation val="minMax"/>
        </c:scaling>
        <c:delete val="0"/>
        <c:axPos val="b"/>
        <c:numFmt formatCode="General" sourceLinked="0"/>
        <c:majorTickMark val="out"/>
        <c:minorTickMark val="none"/>
        <c:tickLblPos val="nextTo"/>
        <c:txPr>
          <a:bodyPr/>
          <a:lstStyle/>
          <a:p>
            <a:pPr>
              <a:defRPr sz="1200"/>
            </a:pPr>
            <a:endParaRPr lang="en-US"/>
          </a:p>
        </c:txPr>
        <c:crossAx val="189844864"/>
        <c:crosses val="autoZero"/>
        <c:auto val="1"/>
        <c:lblAlgn val="ctr"/>
        <c:lblOffset val="100"/>
        <c:noMultiLvlLbl val="0"/>
      </c:catAx>
      <c:valAx>
        <c:axId val="189844864"/>
        <c:scaling>
          <c:orientation val="minMax"/>
        </c:scaling>
        <c:delete val="0"/>
        <c:axPos val="l"/>
        <c:majorGridlines/>
        <c:numFmt formatCode="&quot;$&quot;#,##0" sourceLinked="0"/>
        <c:majorTickMark val="out"/>
        <c:minorTickMark val="none"/>
        <c:tickLblPos val="nextTo"/>
        <c:txPr>
          <a:bodyPr/>
          <a:lstStyle/>
          <a:p>
            <a:pPr>
              <a:defRPr sz="1000"/>
            </a:pPr>
            <a:endParaRPr lang="en-US"/>
          </a:p>
        </c:txPr>
        <c:crossAx val="189843328"/>
        <c:crosses val="autoZero"/>
        <c:crossBetween val="between"/>
      </c:valAx>
      <c:valAx>
        <c:axId val="1141199480"/>
        <c:scaling>
          <c:orientation val="minMax"/>
          <c:max val="40000"/>
        </c:scaling>
        <c:delete val="0"/>
        <c:axPos val="r"/>
        <c:numFmt formatCode="&quot;$&quot;#,##0" sourceLinked="0"/>
        <c:majorTickMark val="out"/>
        <c:minorTickMark val="none"/>
        <c:tickLblPos val="nextTo"/>
        <c:crossAx val="1141195872"/>
        <c:crosses val="max"/>
        <c:crossBetween val="between"/>
      </c:valAx>
      <c:catAx>
        <c:axId val="1141195872"/>
        <c:scaling>
          <c:orientation val="minMax"/>
        </c:scaling>
        <c:delete val="1"/>
        <c:axPos val="b"/>
        <c:numFmt formatCode="General" sourceLinked="1"/>
        <c:majorTickMark val="out"/>
        <c:minorTickMark val="none"/>
        <c:tickLblPos val="nextTo"/>
        <c:crossAx val="1141199480"/>
        <c:crosses val="autoZero"/>
        <c:auto val="1"/>
        <c:lblAlgn val="ctr"/>
        <c:lblOffset val="100"/>
        <c:noMultiLvlLbl val="0"/>
      </c:catAx>
    </c:plotArea>
    <c:legend>
      <c:legendPos val="r"/>
      <c:layout>
        <c:manualLayout>
          <c:xMode val="edge"/>
          <c:yMode val="edge"/>
          <c:x val="0.69529248484622019"/>
          <c:y val="0.86277439887643215"/>
          <c:w val="0.30470751515377981"/>
          <c:h val="0.13722560112356788"/>
        </c:manualLayout>
      </c:layout>
      <c:overlay val="0"/>
      <c:txPr>
        <a:bodyPr/>
        <a:lstStyle/>
        <a:p>
          <a:pPr>
            <a:defRPr sz="9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Financial Aid in Organizational Structure</a:t>
            </a:r>
          </a:p>
        </c:rich>
      </c:tx>
      <c:overlay val="0"/>
    </c:title>
    <c:autoTitleDeleted val="0"/>
    <c:plotArea>
      <c:layout/>
      <c:barChart>
        <c:barDir val="col"/>
        <c:grouping val="percentStacked"/>
        <c:varyColors val="0"/>
        <c:ser>
          <c:idx val="4"/>
          <c:order val="0"/>
          <c:tx>
            <c:strRef>
              <c:f>'H. Organizational Structure'!$H$156</c:f>
              <c:strCache>
                <c:ptCount val="1"/>
                <c:pt idx="0">
                  <c:v>Enrollment Management/Admissions</c:v>
                </c:pt>
              </c:strCache>
            </c:strRef>
          </c:tx>
          <c:spPr>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 Organizational Structure'!$J$151:$BC$151</c:f>
              <c:strCache>
                <c:ptCount val="5"/>
                <c:pt idx="0">
                  <c:v>2002-03</c:v>
                </c:pt>
                <c:pt idx="1">
                  <c:v>2006-07</c:v>
                </c:pt>
                <c:pt idx="2">
                  <c:v>2010-11</c:v>
                </c:pt>
                <c:pt idx="3">
                  <c:v>2015-16</c:v>
                </c:pt>
                <c:pt idx="4">
                  <c:v>2019-20</c:v>
                </c:pt>
              </c:strCache>
              <c:extLst/>
            </c:strRef>
          </c:cat>
          <c:val>
            <c:numRef>
              <c:f>'H. Organizational Structure'!$J$156:$BC$156</c:f>
              <c:numCache>
                <c:formatCode>General</c:formatCode>
                <c:ptCount val="5"/>
                <c:pt idx="0">
                  <c:v>37</c:v>
                </c:pt>
                <c:pt idx="1">
                  <c:v>53</c:v>
                </c:pt>
                <c:pt idx="2">
                  <c:v>49</c:v>
                </c:pt>
                <c:pt idx="3">
                  <c:v>50</c:v>
                </c:pt>
                <c:pt idx="4">
                  <c:v>37</c:v>
                </c:pt>
              </c:numCache>
              <c:extLst/>
            </c:numRef>
          </c:val>
          <c:extLst>
            <c:ext xmlns:c16="http://schemas.microsoft.com/office/drawing/2014/chart" uri="{C3380CC4-5D6E-409C-BE32-E72D297353CC}">
              <c16:uniqueId val="{00000000-8DFF-400F-A8FD-81175DA30D0D}"/>
            </c:ext>
          </c:extLst>
        </c:ser>
        <c:ser>
          <c:idx val="2"/>
          <c:order val="1"/>
          <c:tx>
            <c:strRef>
              <c:f>'H. Organizational Structure'!$H$154</c:f>
              <c:strCache>
                <c:ptCount val="1"/>
                <c:pt idx="0">
                  <c:v>Business Affairs/Student Financial Services/Finance</c:v>
                </c:pt>
              </c:strCache>
            </c:strRef>
          </c:tx>
          <c:spPr>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 Organizational Structure'!$J$151:$BC$151</c:f>
              <c:strCache>
                <c:ptCount val="5"/>
                <c:pt idx="0">
                  <c:v>2002-03</c:v>
                </c:pt>
                <c:pt idx="1">
                  <c:v>2006-07</c:v>
                </c:pt>
                <c:pt idx="2">
                  <c:v>2010-11</c:v>
                </c:pt>
                <c:pt idx="3">
                  <c:v>2015-16</c:v>
                </c:pt>
                <c:pt idx="4">
                  <c:v>2019-20</c:v>
                </c:pt>
              </c:strCache>
              <c:extLst/>
            </c:strRef>
          </c:cat>
          <c:val>
            <c:numRef>
              <c:f>'H. Organizational Structure'!$J$154:$BC$154</c:f>
              <c:numCache>
                <c:formatCode>General</c:formatCode>
                <c:ptCount val="5"/>
                <c:pt idx="0">
                  <c:v>12</c:v>
                </c:pt>
                <c:pt idx="1">
                  <c:v>12</c:v>
                </c:pt>
                <c:pt idx="2">
                  <c:v>22</c:v>
                </c:pt>
                <c:pt idx="3">
                  <c:v>19</c:v>
                </c:pt>
                <c:pt idx="4">
                  <c:v>19</c:v>
                </c:pt>
              </c:numCache>
              <c:extLst/>
            </c:numRef>
          </c:val>
          <c:extLst>
            <c:ext xmlns:c16="http://schemas.microsoft.com/office/drawing/2014/chart" uri="{C3380CC4-5D6E-409C-BE32-E72D297353CC}">
              <c16:uniqueId val="{00000001-8DFF-400F-A8FD-81175DA30D0D}"/>
            </c:ext>
          </c:extLst>
        </c:ser>
        <c:ser>
          <c:idx val="0"/>
          <c:order val="2"/>
          <c:tx>
            <c:strRef>
              <c:f>'H. Organizational Structure'!$H$152</c:f>
              <c:strCache>
                <c:ptCount val="1"/>
                <c:pt idx="0">
                  <c:v>Academic Affairs</c:v>
                </c:pt>
              </c:strCache>
            </c:strRef>
          </c:tx>
          <c:spPr>
            <a:pattFill prst="wdDnDiag">
              <a:fgClr>
                <a:schemeClr val="accent1"/>
              </a:fgClr>
              <a:bgClr>
                <a:schemeClr val="bg1"/>
              </a:bgClr>
            </a:pattFill>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Structure'!$J$152:$BC$152</c:f>
              <c:numCache>
                <c:formatCode>General</c:formatCode>
                <c:ptCount val="5"/>
                <c:pt idx="0">
                  <c:v>3</c:v>
                </c:pt>
                <c:pt idx="1">
                  <c:v>1</c:v>
                </c:pt>
                <c:pt idx="2">
                  <c:v>1</c:v>
                </c:pt>
                <c:pt idx="3">
                  <c:v>0</c:v>
                </c:pt>
                <c:pt idx="4">
                  <c:v>0</c:v>
                </c:pt>
              </c:numCache>
              <c:extLst/>
            </c:numRef>
          </c:val>
          <c:extLst>
            <c:ext xmlns:c16="http://schemas.microsoft.com/office/drawing/2014/chart" uri="{C3380CC4-5D6E-409C-BE32-E72D297353CC}">
              <c16:uniqueId val="{00000002-8DFF-400F-A8FD-81175DA30D0D}"/>
            </c:ext>
          </c:extLst>
        </c:ser>
        <c:ser>
          <c:idx val="7"/>
          <c:order val="3"/>
          <c:tx>
            <c:strRef>
              <c:f>'H. Organizational Structure'!$H$159</c:f>
              <c:strCache>
                <c:ptCount val="1"/>
                <c:pt idx="0">
                  <c:v>Student Affairs/Student Services</c:v>
                </c:pt>
              </c:strCache>
            </c:strRef>
          </c:tx>
          <c:spPr>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Structure'!$J$159:$BC$159</c:f>
              <c:numCache>
                <c:formatCode>General</c:formatCode>
                <c:ptCount val="5"/>
                <c:pt idx="0">
                  <c:v>2</c:v>
                </c:pt>
                <c:pt idx="1">
                  <c:v>2</c:v>
                </c:pt>
                <c:pt idx="2">
                  <c:v>3</c:v>
                </c:pt>
                <c:pt idx="3">
                  <c:v>1</c:v>
                </c:pt>
                <c:pt idx="4">
                  <c:v>0</c:v>
                </c:pt>
              </c:numCache>
              <c:extLst/>
            </c:numRef>
          </c:val>
          <c:extLst>
            <c:ext xmlns:c16="http://schemas.microsoft.com/office/drawing/2014/chart" uri="{C3380CC4-5D6E-409C-BE32-E72D297353CC}">
              <c16:uniqueId val="{00000003-8DFF-400F-A8FD-81175DA30D0D}"/>
            </c:ext>
          </c:extLst>
        </c:ser>
        <c:ser>
          <c:idx val="1"/>
          <c:order val="4"/>
          <c:tx>
            <c:strRef>
              <c:f>'H. Organizational Structure'!$H$153</c:f>
              <c:strCache>
                <c:ptCount val="1"/>
                <c:pt idx="0">
                  <c:v>Advancement/Marketing</c:v>
                </c:pt>
              </c:strCache>
            </c:strRef>
          </c:tx>
          <c:spPr>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Structure'!$J$153:$BC$153</c:f>
              <c:numCache>
                <c:formatCode>General</c:formatCode>
                <c:ptCount val="5"/>
                <c:pt idx="0">
                  <c:v>2</c:v>
                </c:pt>
                <c:pt idx="1">
                  <c:v>2</c:v>
                </c:pt>
                <c:pt idx="2">
                  <c:v>1</c:v>
                </c:pt>
                <c:pt idx="3">
                  <c:v>3</c:v>
                </c:pt>
                <c:pt idx="4">
                  <c:v>1</c:v>
                </c:pt>
              </c:numCache>
              <c:extLst/>
            </c:numRef>
          </c:val>
          <c:extLst>
            <c:ext xmlns:c16="http://schemas.microsoft.com/office/drawing/2014/chart" uri="{C3380CC4-5D6E-409C-BE32-E72D297353CC}">
              <c16:uniqueId val="{00000004-8DFF-400F-A8FD-81175DA30D0D}"/>
            </c:ext>
          </c:extLst>
        </c:ser>
        <c:ser>
          <c:idx val="3"/>
          <c:order val="5"/>
          <c:tx>
            <c:strRef>
              <c:f>'H. Organizational Structure'!$H$155</c:f>
              <c:strCache>
                <c:ptCount val="1"/>
                <c:pt idx="0">
                  <c:v>Enrollment and Marketing</c:v>
                </c:pt>
              </c:strCache>
            </c:strRef>
          </c:tx>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Structure'!$J$155:$BC$155</c:f>
              <c:numCache>
                <c:formatCode>General</c:formatCode>
                <c:ptCount val="5"/>
                <c:pt idx="0">
                  <c:v>0</c:v>
                </c:pt>
                <c:pt idx="1">
                  <c:v>0</c:v>
                </c:pt>
                <c:pt idx="2">
                  <c:v>0</c:v>
                </c:pt>
                <c:pt idx="3">
                  <c:v>0</c:v>
                </c:pt>
                <c:pt idx="4">
                  <c:v>0</c:v>
                </c:pt>
              </c:numCache>
              <c:extLst/>
            </c:numRef>
          </c:val>
          <c:extLst>
            <c:ext xmlns:c16="http://schemas.microsoft.com/office/drawing/2014/chart" uri="{C3380CC4-5D6E-409C-BE32-E72D297353CC}">
              <c16:uniqueId val="{00000005-8DFF-400F-A8FD-81175DA30D0D}"/>
            </c:ext>
          </c:extLst>
        </c:ser>
        <c:ser>
          <c:idx val="5"/>
          <c:order val="6"/>
          <c:tx>
            <c:strRef>
              <c:f>'H. Organizational Structure'!$H$157</c:f>
              <c:strCache>
                <c:ptCount val="1"/>
                <c:pt idx="0">
                  <c:v>Other (explain in comments)</c:v>
                </c:pt>
              </c:strCache>
            </c:strRef>
          </c:tx>
          <c:spPr>
            <a:pattFill prst="pct25">
              <a:fgClr>
                <a:schemeClr val="accent6">
                  <a:lumMod val="75000"/>
                </a:schemeClr>
              </a:fgClr>
              <a:bgClr>
                <a:schemeClr val="bg1"/>
              </a:bgClr>
            </a:pattFill>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Structure'!$J$157:$BC$157</c:f>
              <c:numCache>
                <c:formatCode>General</c:formatCode>
                <c:ptCount val="5"/>
                <c:pt idx="0">
                  <c:v>3</c:v>
                </c:pt>
                <c:pt idx="1">
                  <c:v>1</c:v>
                </c:pt>
                <c:pt idx="2">
                  <c:v>0</c:v>
                </c:pt>
                <c:pt idx="3">
                  <c:v>2</c:v>
                </c:pt>
                <c:pt idx="4">
                  <c:v>2</c:v>
                </c:pt>
              </c:numCache>
              <c:extLst/>
            </c:numRef>
          </c:val>
          <c:extLst>
            <c:ext xmlns:c16="http://schemas.microsoft.com/office/drawing/2014/chart" uri="{C3380CC4-5D6E-409C-BE32-E72D297353CC}">
              <c16:uniqueId val="{00000006-8DFF-400F-A8FD-81175DA30D0D}"/>
            </c:ext>
          </c:extLst>
        </c:ser>
        <c:ser>
          <c:idx val="6"/>
          <c:order val="7"/>
          <c:tx>
            <c:strRef>
              <c:f>'H. Organizational Structure'!$H$158</c:f>
              <c:strCache>
                <c:ptCount val="1"/>
                <c:pt idx="0">
                  <c:v>President's Office</c:v>
                </c:pt>
              </c:strCache>
            </c:strRef>
          </c:tx>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Structure'!$J$158:$BC$158</c:f>
              <c:numCache>
                <c:formatCode>General</c:formatCode>
                <c:ptCount val="5"/>
                <c:pt idx="0">
                  <c:v>0</c:v>
                </c:pt>
                <c:pt idx="1">
                  <c:v>1</c:v>
                </c:pt>
                <c:pt idx="2">
                  <c:v>0</c:v>
                </c:pt>
                <c:pt idx="3">
                  <c:v>0</c:v>
                </c:pt>
                <c:pt idx="4">
                  <c:v>1</c:v>
                </c:pt>
              </c:numCache>
              <c:extLst/>
            </c:numRef>
          </c:val>
          <c:extLst>
            <c:ext xmlns:c16="http://schemas.microsoft.com/office/drawing/2014/chart" uri="{C3380CC4-5D6E-409C-BE32-E72D297353CC}">
              <c16:uniqueId val="{00000007-8DFF-400F-A8FD-81175DA30D0D}"/>
            </c:ext>
          </c:extLst>
        </c:ser>
        <c:ser>
          <c:idx val="8"/>
          <c:order val="8"/>
          <c:tx>
            <c:strRef>
              <c:f>'H. Organizational Structure'!$H$160</c:f>
              <c:strCache>
                <c:ptCount val="1"/>
                <c:pt idx="0">
                  <c:v>University Relations</c:v>
                </c:pt>
              </c:strCache>
            </c:strRef>
          </c:tx>
          <c:spPr>
            <a:solidFill>
              <a:schemeClr val="tx1"/>
            </a:solidFill>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Structure'!$J$160:$BC$160</c:f>
              <c:numCache>
                <c:formatCode>General</c:formatCode>
                <c:ptCount val="5"/>
                <c:pt idx="0">
                  <c:v>0</c:v>
                </c:pt>
                <c:pt idx="1">
                  <c:v>0</c:v>
                </c:pt>
                <c:pt idx="2">
                  <c:v>0</c:v>
                </c:pt>
                <c:pt idx="3">
                  <c:v>0</c:v>
                </c:pt>
                <c:pt idx="4">
                  <c:v>0</c:v>
                </c:pt>
              </c:numCache>
              <c:extLst/>
            </c:numRef>
          </c:val>
          <c:extLst>
            <c:ext xmlns:c16="http://schemas.microsoft.com/office/drawing/2014/chart" uri="{C3380CC4-5D6E-409C-BE32-E72D297353CC}">
              <c16:uniqueId val="{00000008-8DFF-400F-A8FD-81175DA30D0D}"/>
            </c:ext>
          </c:extLst>
        </c:ser>
        <c:dLbls>
          <c:showLegendKey val="0"/>
          <c:showVal val="0"/>
          <c:showCatName val="0"/>
          <c:showSerName val="0"/>
          <c:showPercent val="0"/>
          <c:showBubbleSize val="0"/>
        </c:dLbls>
        <c:gapWidth val="150"/>
        <c:overlap val="100"/>
        <c:axId val="153814528"/>
        <c:axId val="153816064"/>
      </c:barChart>
      <c:catAx>
        <c:axId val="153814528"/>
        <c:scaling>
          <c:orientation val="minMax"/>
        </c:scaling>
        <c:delete val="0"/>
        <c:axPos val="b"/>
        <c:numFmt formatCode="General" sourceLinked="0"/>
        <c:majorTickMark val="out"/>
        <c:minorTickMark val="none"/>
        <c:tickLblPos val="nextTo"/>
        <c:crossAx val="153816064"/>
        <c:crosses val="autoZero"/>
        <c:auto val="1"/>
        <c:lblAlgn val="ctr"/>
        <c:lblOffset val="100"/>
        <c:noMultiLvlLbl val="0"/>
      </c:catAx>
      <c:valAx>
        <c:axId val="153816064"/>
        <c:scaling>
          <c:orientation val="minMax"/>
        </c:scaling>
        <c:delete val="0"/>
        <c:axPos val="l"/>
        <c:majorGridlines/>
        <c:numFmt formatCode="0%" sourceLinked="1"/>
        <c:majorTickMark val="out"/>
        <c:minorTickMark val="none"/>
        <c:tickLblPos val="nextTo"/>
        <c:crossAx val="15381452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Traditional Undergraduate Enrollment</a:t>
            </a:r>
          </a:p>
        </c:rich>
      </c:tx>
      <c:overlay val="0"/>
    </c:title>
    <c:autoTitleDeleted val="0"/>
    <c:plotArea>
      <c:layout>
        <c:manualLayout>
          <c:layoutTarget val="inner"/>
          <c:xMode val="edge"/>
          <c:yMode val="edge"/>
          <c:x val="5.6484785555651694E-2"/>
          <c:y val="8.4876568946279596E-2"/>
          <c:w val="0.91128078220991604"/>
          <c:h val="0.78256169567306355"/>
        </c:manualLayout>
      </c:layout>
      <c:lineChart>
        <c:grouping val="standard"/>
        <c:varyColors val="0"/>
        <c:ser>
          <c:idx val="0"/>
          <c:order val="0"/>
          <c:tx>
            <c:strRef>
              <c:f>'G1. Enrollment.Trad Undergrad'!$F$157</c:f>
              <c:strCache>
                <c:ptCount val="1"/>
                <c:pt idx="0">
                  <c:v> Minimum (CCCU) </c:v>
                </c:pt>
              </c:strCache>
            </c:strRef>
          </c:tx>
          <c:spPr>
            <a:ln w="31750">
              <a:solidFill>
                <a:srgbClr val="00B0F0"/>
              </a:solidFill>
            </a:ln>
          </c:spPr>
          <c:marker>
            <c:symbol val="diamond"/>
            <c:size val="7"/>
            <c:spPr>
              <a:solidFill>
                <a:sysClr val="window" lastClr="FFFFFF"/>
              </a:solidFill>
              <a:ln>
                <a:solidFill>
                  <a:sysClr val="windowText" lastClr="000000"/>
                </a:solidFill>
              </a:ln>
            </c:spPr>
          </c:marker>
          <c:cat>
            <c:strRef>
              <c:f>'G1. Enrollment.Trad Undergrad'!$G$8:$BB$8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'G1. Enrollment.Trad Undergrad'!$G$157:$BB$157</c:f>
              <c:numCache>
                <c:formatCode>#,##0_);\(#,##0\)</c:formatCode>
                <c:ptCount val="17"/>
                <c:pt idx="0">
                  <c:v>330</c:v>
                </c:pt>
                <c:pt idx="1">
                  <c:v>307</c:v>
                </c:pt>
                <c:pt idx="2">
                  <c:v>320</c:v>
                </c:pt>
                <c:pt idx="3">
                  <c:v>291</c:v>
                </c:pt>
                <c:pt idx="4">
                  <c:v>295</c:v>
                </c:pt>
                <c:pt idx="5">
                  <c:v>306</c:v>
                </c:pt>
                <c:pt idx="6">
                  <c:v>348</c:v>
                </c:pt>
                <c:pt idx="7">
                  <c:v>307</c:v>
                </c:pt>
                <c:pt idx="8">
                  <c:v>333</c:v>
                </c:pt>
                <c:pt idx="9">
                  <c:v>340</c:v>
                </c:pt>
                <c:pt idx="10">
                  <c:v>303</c:v>
                </c:pt>
                <c:pt idx="11">
                  <c:v>300</c:v>
                </c:pt>
                <c:pt idx="12">
                  <c:v>245</c:v>
                </c:pt>
                <c:pt idx="13">
                  <c:v>147</c:v>
                </c:pt>
                <c:pt idx="14">
                  <c:v>166</c:v>
                </c:pt>
                <c:pt idx="15">
                  <c:v>177</c:v>
                </c:pt>
                <c:pt idx="16">
                  <c:v>171</c:v>
                </c:pt>
              </c:numCache>
            </c:numRef>
          </c:val>
          <c:smooth val="0"/>
          <c:extLst>
            <c:ext xmlns:c16="http://schemas.microsoft.com/office/drawing/2014/chart" uri="{C3380CC4-5D6E-409C-BE32-E72D297353CC}">
              <c16:uniqueId val="{00000000-E7A7-4D62-9FFD-065C0609F9CA}"/>
            </c:ext>
          </c:extLst>
        </c:ser>
        <c:ser>
          <c:idx val="1"/>
          <c:order val="1"/>
          <c:tx>
            <c:strRef>
              <c:f>'G1. Enrollment.Trad Undergrad'!$F$158</c:f>
              <c:strCache>
                <c:ptCount val="1"/>
                <c:pt idx="0">
                  <c:v> Average (CCCU mean) </c:v>
                </c:pt>
              </c:strCache>
            </c:strRef>
          </c:tx>
          <c:spPr>
            <a:ln w="31750">
              <a:solidFill>
                <a:srgbClr val="FF0066"/>
              </a:solidFill>
            </a:ln>
          </c:spPr>
          <c:marker>
            <c:symbol val="none"/>
          </c:marker>
          <c:cat>
            <c:strRef>
              <c:f>'G1. Enrollment.Trad Undergrad'!$G$8:$BB$8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'G1. Enrollment.Trad Undergrad'!$G$158:$BB$158</c:f>
              <c:numCache>
                <c:formatCode>#,##0_);\(#,##0\)</c:formatCode>
                <c:ptCount val="17"/>
                <c:pt idx="0">
                  <c:v>1621.8545454545454</c:v>
                </c:pt>
                <c:pt idx="1">
                  <c:v>1603.9428571428571</c:v>
                </c:pt>
                <c:pt idx="2">
                  <c:v>1619.8115942028985</c:v>
                </c:pt>
                <c:pt idx="3">
                  <c:v>1581.4057971014493</c:v>
                </c:pt>
                <c:pt idx="4">
                  <c:v>1622.625</c:v>
                </c:pt>
                <c:pt idx="5">
                  <c:v>1625.9705882352941</c:v>
                </c:pt>
                <c:pt idx="6">
                  <c:v>1619.8125</c:v>
                </c:pt>
                <c:pt idx="7">
                  <c:v>1577</c:v>
                </c:pt>
                <c:pt idx="8">
                  <c:v>1585.5657894736842</c:v>
                </c:pt>
                <c:pt idx="9">
                  <c:v>1582.9878048780488</c:v>
                </c:pt>
                <c:pt idx="10">
                  <c:v>1574.7882352941176</c:v>
                </c:pt>
                <c:pt idx="11">
                  <c:v>1595.125</c:v>
                </c:pt>
                <c:pt idx="12">
                  <c:v>1668.6486486486488</c:v>
                </c:pt>
                <c:pt idx="13">
                  <c:v>1585.203125</c:v>
                </c:pt>
                <c:pt idx="14">
                  <c:v>1589.984126984127</c:v>
                </c:pt>
                <c:pt idx="15">
                  <c:v>1659.3709677419354</c:v>
                </c:pt>
                <c:pt idx="16">
                  <c:v>1659.3666666666666</c:v>
                </c:pt>
              </c:numCache>
            </c:numRef>
          </c:val>
          <c:smooth val="0"/>
          <c:extLst>
            <c:ext xmlns:c16="http://schemas.microsoft.com/office/drawing/2014/chart" uri="{C3380CC4-5D6E-409C-BE32-E72D297353CC}">
              <c16:uniqueId val="{00000001-E7A7-4D62-9FFD-065C0609F9CA}"/>
            </c:ext>
          </c:extLst>
        </c:ser>
        <c:ser>
          <c:idx val="7"/>
          <c:order val="2"/>
          <c:tx>
            <c:strRef>
              <c:f>'G1. Enrollment.Trad Undergrad'!$F$159</c:f>
              <c:strCache>
                <c:ptCount val="1"/>
                <c:pt idx="0">
                  <c:v> First Quartile (CCCU) </c:v>
                </c:pt>
              </c:strCache>
            </c:strRef>
          </c:tx>
          <c:spPr>
            <a:ln w="31750">
              <a:solidFill>
                <a:srgbClr val="7030A0"/>
              </a:solidFill>
            </a:ln>
          </c:spPr>
          <c:marker>
            <c:symbol val="circle"/>
            <c:size val="8"/>
            <c:spPr>
              <a:solidFill>
                <a:srgbClr val="7030A0"/>
              </a:solidFill>
              <a:ln>
                <a:solidFill>
                  <a:sysClr val="window" lastClr="FFFFFF"/>
                </a:solidFill>
              </a:ln>
            </c:spPr>
          </c:marker>
          <c:cat>
            <c:strRef>
              <c:f>'G1. Enrollment.Trad Undergrad'!$G$8:$BB$8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'G1. Enrollment.Trad Undergrad'!$G$159:$BB$159</c:f>
              <c:numCache>
                <c:formatCode>#,##0_);\(#,##0\)</c:formatCode>
                <c:ptCount val="17"/>
                <c:pt idx="0">
                  <c:v>907.75</c:v>
                </c:pt>
                <c:pt idx="1">
                  <c:v>829</c:v>
                </c:pt>
                <c:pt idx="2">
                  <c:v>883.5</c:v>
                </c:pt>
                <c:pt idx="3">
                  <c:v>916</c:v>
                </c:pt>
                <c:pt idx="4">
                  <c:v>874.25</c:v>
                </c:pt>
                <c:pt idx="5">
                  <c:v>943.25</c:v>
                </c:pt>
                <c:pt idx="6">
                  <c:v>813</c:v>
                </c:pt>
                <c:pt idx="7">
                  <c:v>951</c:v>
                </c:pt>
                <c:pt idx="8">
                  <c:v>930.75</c:v>
                </c:pt>
                <c:pt idx="9">
                  <c:v>859.5</c:v>
                </c:pt>
                <c:pt idx="10">
                  <c:v>789</c:v>
                </c:pt>
                <c:pt idx="11">
                  <c:v>896.25</c:v>
                </c:pt>
                <c:pt idx="12">
                  <c:v>916.5</c:v>
                </c:pt>
                <c:pt idx="13">
                  <c:v>898</c:v>
                </c:pt>
                <c:pt idx="14">
                  <c:v>906.5</c:v>
                </c:pt>
                <c:pt idx="15">
                  <c:v>945.25</c:v>
                </c:pt>
                <c:pt idx="16">
                  <c:v>870.25</c:v>
                </c:pt>
              </c:numCache>
            </c:numRef>
          </c:val>
          <c:smooth val="0"/>
          <c:extLst>
            <c:ext xmlns:c16="http://schemas.microsoft.com/office/drawing/2014/chart" uri="{C3380CC4-5D6E-409C-BE32-E72D297353CC}">
              <c16:uniqueId val="{00000002-E7A7-4D62-9FFD-065C0609F9CA}"/>
            </c:ext>
          </c:extLst>
        </c:ser>
        <c:ser>
          <c:idx val="4"/>
          <c:order val="4"/>
          <c:tx>
            <c:strRef>
              <c:f>'G1. Enrollment.Trad Undergrad'!$F$161</c:f>
              <c:strCache>
                <c:ptCount val="1"/>
                <c:pt idx="0">
                  <c:v> Third Quartile (CCCU) </c:v>
                </c:pt>
              </c:strCache>
            </c:strRef>
          </c:tx>
          <c:spPr>
            <a:ln w="31750">
              <a:solidFill>
                <a:srgbClr val="CC9900"/>
              </a:solidFill>
            </a:ln>
          </c:spPr>
          <c:marker>
            <c:symbol val="triangle"/>
            <c:size val="7"/>
            <c:spPr>
              <a:solidFill>
                <a:srgbClr val="CC9900"/>
              </a:solidFill>
              <a:ln>
                <a:solidFill>
                  <a:sysClr val="windowText" lastClr="000000"/>
                </a:solidFill>
              </a:ln>
            </c:spPr>
          </c:marker>
          <c:cat>
            <c:strRef>
              <c:f>'G1. Enrollment.Trad Undergrad'!$G$8:$BB$8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'G1. Enrollment.Trad Undergrad'!$G$161:$BB$161</c:f>
              <c:numCache>
                <c:formatCode>#,##0_);\(#,##0\)</c:formatCode>
                <c:ptCount val="17"/>
                <c:pt idx="0">
                  <c:v>1936.25</c:v>
                </c:pt>
                <c:pt idx="1">
                  <c:v>1926.5</c:v>
                </c:pt>
                <c:pt idx="2">
                  <c:v>2093</c:v>
                </c:pt>
                <c:pt idx="3">
                  <c:v>2006</c:v>
                </c:pt>
                <c:pt idx="4">
                  <c:v>2131</c:v>
                </c:pt>
                <c:pt idx="5">
                  <c:v>1948.25</c:v>
                </c:pt>
                <c:pt idx="6">
                  <c:v>1996.25</c:v>
                </c:pt>
                <c:pt idx="7">
                  <c:v>2019</c:v>
                </c:pt>
                <c:pt idx="8">
                  <c:v>1985.75</c:v>
                </c:pt>
                <c:pt idx="9">
                  <c:v>1931.25</c:v>
                </c:pt>
                <c:pt idx="10">
                  <c:v>1950</c:v>
                </c:pt>
                <c:pt idx="11">
                  <c:v>1972.5</c:v>
                </c:pt>
                <c:pt idx="12">
                  <c:v>2134.5</c:v>
                </c:pt>
                <c:pt idx="13">
                  <c:v>2013.5</c:v>
                </c:pt>
                <c:pt idx="14">
                  <c:v>1869</c:v>
                </c:pt>
                <c:pt idx="15">
                  <c:v>2345.25</c:v>
                </c:pt>
                <c:pt idx="16">
                  <c:v>2484.5</c:v>
                </c:pt>
              </c:numCache>
            </c:numRef>
          </c:val>
          <c:smooth val="0"/>
          <c:extLst>
            <c:ext xmlns:c16="http://schemas.microsoft.com/office/drawing/2014/chart" uri="{C3380CC4-5D6E-409C-BE32-E72D297353CC}">
              <c16:uniqueId val="{00000003-E7A7-4D62-9FFD-065C0609F9CA}"/>
            </c:ext>
          </c:extLst>
        </c:ser>
        <c:dLbls>
          <c:showLegendKey val="0"/>
          <c:showVal val="0"/>
          <c:showCatName val="0"/>
          <c:showSerName val="0"/>
          <c:showPercent val="0"/>
          <c:showBubbleSize val="0"/>
        </c:dLbls>
        <c:marker val="1"/>
        <c:smooth val="0"/>
        <c:axId val="151096320"/>
        <c:axId val="151139072"/>
      </c:lineChart>
      <c:lineChart>
        <c:grouping val="standard"/>
        <c:varyColors val="0"/>
        <c:ser>
          <c:idx val="3"/>
          <c:order val="3"/>
          <c:tx>
            <c:strRef>
              <c:f>'G1. Enrollment.Trad Undergrad'!$F$160</c:f>
              <c:strCache>
                <c:ptCount val="1"/>
                <c:pt idx="0">
                  <c:v> Second Quartile (CCCU median) </c:v>
                </c:pt>
              </c:strCache>
            </c:strRef>
          </c:tx>
          <c:spPr>
            <a:ln w="31750">
              <a:solidFill>
                <a:srgbClr val="92D050"/>
              </a:solidFill>
            </a:ln>
          </c:spPr>
          <c:marker>
            <c:symbol val="x"/>
            <c:size val="9"/>
            <c:spPr>
              <a:ln>
                <a:solidFill>
                  <a:srgbClr val="9BBB59">
                    <a:lumMod val="50000"/>
                  </a:srgbClr>
                </a:solidFill>
              </a:ln>
            </c:spPr>
          </c:marker>
          <c:cat>
            <c:strRef>
              <c:f>'G1. Enrollment.Trad Undergrad'!$G$152:$BB$152</c:f>
              <c:strCache>
                <c:ptCount val="17"/>
                <c:pt idx="0">
                  <c:v> 2002-03 </c:v>
                </c:pt>
                <c:pt idx="1">
                  <c:v> 2003-04 </c:v>
                </c:pt>
                <c:pt idx="2">
                  <c:v> 2004-05 </c:v>
                </c:pt>
                <c:pt idx="3">
                  <c:v> 2005-06 </c:v>
                </c:pt>
                <c:pt idx="4">
                  <c:v> 2006-07 </c:v>
                </c:pt>
                <c:pt idx="5">
                  <c:v> 2007-08 </c:v>
                </c:pt>
                <c:pt idx="6">
                  <c:v> 2008-09 </c:v>
                </c:pt>
                <c:pt idx="7">
                  <c:v> 2009-10 </c:v>
                </c:pt>
                <c:pt idx="8">
                  <c:v> 2010-11 </c:v>
                </c:pt>
                <c:pt idx="9">
                  <c:v> 2011-12 </c:v>
                </c:pt>
                <c:pt idx="10">
                  <c:v> 2012-13 </c:v>
                </c:pt>
                <c:pt idx="11">
                  <c:v> 2013-14 </c:v>
                </c:pt>
                <c:pt idx="12">
                  <c:v> 2014-15 </c:v>
                </c:pt>
                <c:pt idx="13">
                  <c:v> 2015-16 </c:v>
                </c:pt>
                <c:pt idx="14">
                  <c:v> 2016-17 </c:v>
                </c:pt>
                <c:pt idx="15">
                  <c:v> 2017-18 </c:v>
                </c:pt>
                <c:pt idx="16">
                  <c:v> 2018-19 </c:v>
                </c:pt>
              </c:strCache>
            </c:strRef>
          </c:cat>
          <c:val>
            <c:numRef>
              <c:f>'G1. Enrollment.Trad Undergrad'!$G$160:$BB$160</c:f>
              <c:numCache>
                <c:formatCode>#,##0_);\(#,##0\)</c:formatCode>
                <c:ptCount val="17"/>
                <c:pt idx="0">
                  <c:v>1339</c:v>
                </c:pt>
                <c:pt idx="1">
                  <c:v>1365.5</c:v>
                </c:pt>
                <c:pt idx="2">
                  <c:v>1350</c:v>
                </c:pt>
                <c:pt idx="3">
                  <c:v>1357</c:v>
                </c:pt>
                <c:pt idx="4">
                  <c:v>1354.5</c:v>
                </c:pt>
                <c:pt idx="5">
                  <c:v>1274</c:v>
                </c:pt>
                <c:pt idx="6">
                  <c:v>1315.5</c:v>
                </c:pt>
                <c:pt idx="7">
                  <c:v>1263</c:v>
                </c:pt>
                <c:pt idx="8">
                  <c:v>1302.5</c:v>
                </c:pt>
                <c:pt idx="9">
                  <c:v>1304.5</c:v>
                </c:pt>
                <c:pt idx="10">
                  <c:v>1267</c:v>
                </c:pt>
                <c:pt idx="11">
                  <c:v>1312</c:v>
                </c:pt>
                <c:pt idx="12">
                  <c:v>1404.5</c:v>
                </c:pt>
                <c:pt idx="13">
                  <c:v>1321</c:v>
                </c:pt>
                <c:pt idx="14">
                  <c:v>1321</c:v>
                </c:pt>
                <c:pt idx="15">
                  <c:v>1378.5</c:v>
                </c:pt>
                <c:pt idx="16">
                  <c:v>1330.5</c:v>
                </c:pt>
              </c:numCache>
            </c:numRef>
          </c:val>
          <c:smooth val="0"/>
          <c:extLst>
            <c:ext xmlns:c16="http://schemas.microsoft.com/office/drawing/2014/chart" uri="{C3380CC4-5D6E-409C-BE32-E72D297353CC}">
              <c16:uniqueId val="{00000005-E7A7-4D62-9FFD-065C0609F9CA}"/>
            </c:ext>
          </c:extLst>
        </c:ser>
        <c:dLbls>
          <c:showLegendKey val="0"/>
          <c:showVal val="0"/>
          <c:showCatName val="0"/>
          <c:showSerName val="0"/>
          <c:showPercent val="0"/>
          <c:showBubbleSize val="0"/>
        </c:dLbls>
        <c:marker val="1"/>
        <c:smooth val="0"/>
        <c:axId val="1140480000"/>
        <c:axId val="1140472784"/>
      </c:lineChart>
      <c:catAx>
        <c:axId val="151096320"/>
        <c:scaling>
          <c:orientation val="minMax"/>
        </c:scaling>
        <c:delete val="0"/>
        <c:axPos val="b"/>
        <c:numFmt formatCode="General" sourceLinked="0"/>
        <c:majorTickMark val="out"/>
        <c:minorTickMark val="none"/>
        <c:tickLblPos val="nextTo"/>
        <c:crossAx val="151139072"/>
        <c:crosses val="autoZero"/>
        <c:auto val="1"/>
        <c:lblAlgn val="ctr"/>
        <c:lblOffset val="100"/>
        <c:noMultiLvlLbl val="0"/>
      </c:catAx>
      <c:valAx>
        <c:axId val="151139072"/>
        <c:scaling>
          <c:orientation val="minMax"/>
        </c:scaling>
        <c:delete val="0"/>
        <c:axPos val="l"/>
        <c:majorGridlines/>
        <c:numFmt formatCode="#,##0_);\(#,##0\)" sourceLinked="1"/>
        <c:majorTickMark val="out"/>
        <c:minorTickMark val="none"/>
        <c:tickLblPos val="nextTo"/>
        <c:crossAx val="151096320"/>
        <c:crosses val="autoZero"/>
        <c:crossBetween val="between"/>
      </c:valAx>
      <c:valAx>
        <c:axId val="1140472784"/>
        <c:scaling>
          <c:orientation val="minMax"/>
          <c:max val="3500"/>
        </c:scaling>
        <c:delete val="0"/>
        <c:axPos val="r"/>
        <c:numFmt formatCode="#,##0_);\(#,##0\)" sourceLinked="1"/>
        <c:majorTickMark val="out"/>
        <c:minorTickMark val="none"/>
        <c:tickLblPos val="nextTo"/>
        <c:crossAx val="1140480000"/>
        <c:crosses val="max"/>
        <c:crossBetween val="between"/>
      </c:valAx>
      <c:catAx>
        <c:axId val="1140480000"/>
        <c:scaling>
          <c:orientation val="minMax"/>
        </c:scaling>
        <c:delete val="1"/>
        <c:axPos val="b"/>
        <c:numFmt formatCode="General" sourceLinked="1"/>
        <c:majorTickMark val="out"/>
        <c:minorTickMark val="none"/>
        <c:tickLblPos val="nextTo"/>
        <c:crossAx val="1140472784"/>
        <c:crosses val="autoZero"/>
        <c:auto val="1"/>
        <c:lblAlgn val="ctr"/>
        <c:lblOffset val="100"/>
        <c:noMultiLvlLbl val="0"/>
      </c:catAx>
      <c:spPr>
        <a:ln>
          <a:solidFill>
            <a:srgbClr val="92D050"/>
          </a:solidFill>
        </a:ln>
      </c:spPr>
    </c:plotArea>
    <c:legend>
      <c:legendPos val="b"/>
      <c:layout>
        <c:manualLayout>
          <c:xMode val="edge"/>
          <c:yMode val="edge"/>
          <c:x val="5.4311941422062658E-2"/>
          <c:y val="0.93194960756737499"/>
          <c:w val="0.91488392384164774"/>
          <c:h val="5.5952093275663722E-2"/>
        </c:manualLayout>
      </c:layout>
      <c:overlay val="0"/>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Other Undergraduate Enrollment</a:t>
            </a:r>
          </a:p>
        </c:rich>
      </c:tx>
      <c:overlay val="0"/>
    </c:title>
    <c:autoTitleDeleted val="0"/>
    <c:plotArea>
      <c:layout/>
      <c:lineChart>
        <c:grouping val="standard"/>
        <c:varyColors val="0"/>
        <c:ser>
          <c:idx val="3"/>
          <c:order val="0"/>
          <c:tx>
            <c:strRef>
              <c:f>'G2. Enrollment-Other Undg'!$F$157</c:f>
              <c:strCache>
                <c:ptCount val="1"/>
                <c:pt idx="0">
                  <c:v> First Quartile (CCCU) </c:v>
                </c:pt>
              </c:strCache>
            </c:strRef>
          </c:tx>
          <c:spPr>
            <a:ln w="31750">
              <a:solidFill>
                <a:srgbClr val="7030A0"/>
              </a:solidFill>
            </a:ln>
          </c:spPr>
          <c:marker>
            <c:symbol val="circle"/>
            <c:size val="8"/>
            <c:spPr>
              <a:solidFill>
                <a:srgbClr val="7030A0"/>
              </a:solidFill>
              <a:ln>
                <a:solidFill>
                  <a:sysClr val="window" lastClr="FFFFFF"/>
                </a:solidFill>
              </a:ln>
            </c:spPr>
          </c:marker>
          <c:cat>
            <c:strRef>
              <c:f>'G2. Enrollment-Other Undg'!$I$153:$BB$153</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'G2. Enrollment-Other Undg'!$I$157:$BB$157</c:f>
              <c:numCache>
                <c:formatCode>#,##0</c:formatCode>
                <c:ptCount val="17"/>
                <c:pt idx="0">
                  <c:v>178.5</c:v>
                </c:pt>
                <c:pt idx="1">
                  <c:v>142</c:v>
                </c:pt>
                <c:pt idx="2">
                  <c:v>177</c:v>
                </c:pt>
                <c:pt idx="3">
                  <c:v>203</c:v>
                </c:pt>
                <c:pt idx="4">
                  <c:v>181</c:v>
                </c:pt>
                <c:pt idx="5">
                  <c:v>259.75</c:v>
                </c:pt>
                <c:pt idx="6">
                  <c:v>286</c:v>
                </c:pt>
                <c:pt idx="7">
                  <c:v>230.75</c:v>
                </c:pt>
                <c:pt idx="8">
                  <c:v>249.25</c:v>
                </c:pt>
                <c:pt idx="9">
                  <c:v>245.5</c:v>
                </c:pt>
                <c:pt idx="10">
                  <c:v>189.5</c:v>
                </c:pt>
                <c:pt idx="11">
                  <c:v>218</c:v>
                </c:pt>
                <c:pt idx="12">
                  <c:v>241.25</c:v>
                </c:pt>
                <c:pt idx="13">
                  <c:v>254.5</c:v>
                </c:pt>
                <c:pt idx="14">
                  <c:v>222.5</c:v>
                </c:pt>
                <c:pt idx="15">
                  <c:v>163</c:v>
                </c:pt>
                <c:pt idx="16">
                  <c:v>185</c:v>
                </c:pt>
              </c:numCache>
            </c:numRef>
          </c:val>
          <c:smooth val="0"/>
          <c:extLst>
            <c:ext xmlns:c16="http://schemas.microsoft.com/office/drawing/2014/chart" uri="{C3380CC4-5D6E-409C-BE32-E72D297353CC}">
              <c16:uniqueId val="{00000000-685D-423D-B606-F3FC8127BE6B}"/>
            </c:ext>
          </c:extLst>
        </c:ser>
        <c:ser>
          <c:idx val="5"/>
          <c:order val="2"/>
          <c:tx>
            <c:strRef>
              <c:f>'G2. Enrollment-Other Undg'!$F$159</c:f>
              <c:strCache>
                <c:ptCount val="1"/>
                <c:pt idx="0">
                  <c:v> Third Quartile (CCCU) </c:v>
                </c:pt>
              </c:strCache>
            </c:strRef>
          </c:tx>
          <c:spPr>
            <a:ln w="31750">
              <a:solidFill>
                <a:srgbClr val="CC9900"/>
              </a:solidFill>
            </a:ln>
          </c:spPr>
          <c:marker>
            <c:symbol val="triangle"/>
            <c:size val="7"/>
            <c:spPr>
              <a:solidFill>
                <a:srgbClr val="CC9900"/>
              </a:solidFill>
              <a:ln>
                <a:solidFill>
                  <a:sysClr val="windowText" lastClr="000000"/>
                </a:solidFill>
              </a:ln>
            </c:spPr>
          </c:marker>
          <c:cat>
            <c:strRef>
              <c:f>'G2. Enrollment-Other Undg'!$I$153:$BB$153</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'G2. Enrollment-Other Undg'!$I$159:$BB$159</c:f>
              <c:numCache>
                <c:formatCode>#,##0</c:formatCode>
                <c:ptCount val="17"/>
                <c:pt idx="0">
                  <c:v>639.5</c:v>
                </c:pt>
                <c:pt idx="1">
                  <c:v>589</c:v>
                </c:pt>
                <c:pt idx="2">
                  <c:v>592.5</c:v>
                </c:pt>
                <c:pt idx="3">
                  <c:v>730</c:v>
                </c:pt>
                <c:pt idx="4">
                  <c:v>605.25</c:v>
                </c:pt>
                <c:pt idx="5">
                  <c:v>869.25</c:v>
                </c:pt>
                <c:pt idx="6">
                  <c:v>759</c:v>
                </c:pt>
                <c:pt idx="7">
                  <c:v>883.5</c:v>
                </c:pt>
                <c:pt idx="8">
                  <c:v>857.5</c:v>
                </c:pt>
                <c:pt idx="9">
                  <c:v>794.75</c:v>
                </c:pt>
                <c:pt idx="10">
                  <c:v>600.5</c:v>
                </c:pt>
                <c:pt idx="11">
                  <c:v>768.75</c:v>
                </c:pt>
                <c:pt idx="12">
                  <c:v>622.25</c:v>
                </c:pt>
                <c:pt idx="13">
                  <c:v>848.25</c:v>
                </c:pt>
                <c:pt idx="14">
                  <c:v>705.25</c:v>
                </c:pt>
                <c:pt idx="15">
                  <c:v>617</c:v>
                </c:pt>
                <c:pt idx="16">
                  <c:v>620</c:v>
                </c:pt>
              </c:numCache>
            </c:numRef>
          </c:val>
          <c:smooth val="0"/>
          <c:extLst>
            <c:ext xmlns:c16="http://schemas.microsoft.com/office/drawing/2014/chart" uri="{C3380CC4-5D6E-409C-BE32-E72D297353CC}">
              <c16:uniqueId val="{00000001-685D-423D-B606-F3FC8127BE6B}"/>
            </c:ext>
          </c:extLst>
        </c:ser>
        <c:dLbls>
          <c:showLegendKey val="0"/>
          <c:showVal val="0"/>
          <c:showCatName val="0"/>
          <c:showSerName val="0"/>
          <c:showPercent val="0"/>
          <c:showBubbleSize val="0"/>
        </c:dLbls>
        <c:marker val="1"/>
        <c:smooth val="0"/>
        <c:axId val="149797888"/>
        <c:axId val="149833216"/>
      </c:lineChart>
      <c:lineChart>
        <c:grouping val="standard"/>
        <c:varyColors val="0"/>
        <c:ser>
          <c:idx val="4"/>
          <c:order val="1"/>
          <c:tx>
            <c:strRef>
              <c:f>'G2. Enrollment-Other Undg'!$F$158</c:f>
              <c:strCache>
                <c:ptCount val="1"/>
                <c:pt idx="0">
                  <c:v> Second Quartile (CCCU median) </c:v>
                </c:pt>
              </c:strCache>
            </c:strRef>
          </c:tx>
          <c:spPr>
            <a:ln w="31750">
              <a:solidFill>
                <a:srgbClr val="92D050"/>
              </a:solidFill>
            </a:ln>
          </c:spPr>
          <c:marker>
            <c:symbol val="x"/>
            <c:size val="9"/>
            <c:spPr>
              <a:ln>
                <a:solidFill>
                  <a:srgbClr val="9BBB59">
                    <a:lumMod val="50000"/>
                  </a:srgbClr>
                </a:solidFill>
              </a:ln>
            </c:spPr>
          </c:marker>
          <c:cat>
            <c:strRef>
              <c:f>'G2. Enrollment-Other Undg'!$I$153:$BB$153</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'G2. Enrollment-Other Undg'!$I$158:$BB$158</c:f>
              <c:numCache>
                <c:formatCode>#,##0</c:formatCode>
                <c:ptCount val="17"/>
                <c:pt idx="0">
                  <c:v>345.5</c:v>
                </c:pt>
                <c:pt idx="1">
                  <c:v>327</c:v>
                </c:pt>
                <c:pt idx="2">
                  <c:v>327</c:v>
                </c:pt>
                <c:pt idx="3">
                  <c:v>353</c:v>
                </c:pt>
                <c:pt idx="4">
                  <c:v>341</c:v>
                </c:pt>
                <c:pt idx="5">
                  <c:v>468.5</c:v>
                </c:pt>
                <c:pt idx="6">
                  <c:v>392.5</c:v>
                </c:pt>
                <c:pt idx="7">
                  <c:v>372.5</c:v>
                </c:pt>
                <c:pt idx="8">
                  <c:v>422</c:v>
                </c:pt>
                <c:pt idx="9">
                  <c:v>408</c:v>
                </c:pt>
                <c:pt idx="10">
                  <c:v>354.5</c:v>
                </c:pt>
                <c:pt idx="11">
                  <c:v>330</c:v>
                </c:pt>
                <c:pt idx="12">
                  <c:v>376.5</c:v>
                </c:pt>
                <c:pt idx="13">
                  <c:v>414</c:v>
                </c:pt>
                <c:pt idx="14">
                  <c:v>411.5</c:v>
                </c:pt>
                <c:pt idx="15">
                  <c:v>333</c:v>
                </c:pt>
                <c:pt idx="16">
                  <c:v>366</c:v>
                </c:pt>
              </c:numCache>
            </c:numRef>
          </c:val>
          <c:smooth val="0"/>
          <c:extLst>
            <c:ext xmlns:c16="http://schemas.microsoft.com/office/drawing/2014/chart" uri="{C3380CC4-5D6E-409C-BE32-E72D297353CC}">
              <c16:uniqueId val="{0000000C-685D-423D-B606-F3FC8127BE6B}"/>
            </c:ext>
          </c:extLst>
        </c:ser>
        <c:dLbls>
          <c:showLegendKey val="0"/>
          <c:showVal val="0"/>
          <c:showCatName val="0"/>
          <c:showSerName val="0"/>
          <c:showPercent val="0"/>
          <c:showBubbleSize val="0"/>
        </c:dLbls>
        <c:marker val="1"/>
        <c:smooth val="0"/>
        <c:axId val="1135950808"/>
        <c:axId val="1135958024"/>
      </c:lineChart>
      <c:catAx>
        <c:axId val="149797888"/>
        <c:scaling>
          <c:orientation val="minMax"/>
        </c:scaling>
        <c:delete val="0"/>
        <c:axPos val="b"/>
        <c:numFmt formatCode="General" sourceLinked="0"/>
        <c:majorTickMark val="out"/>
        <c:minorTickMark val="none"/>
        <c:tickLblPos val="nextTo"/>
        <c:crossAx val="149833216"/>
        <c:crosses val="autoZero"/>
        <c:auto val="1"/>
        <c:lblAlgn val="ctr"/>
        <c:lblOffset val="100"/>
        <c:noMultiLvlLbl val="0"/>
      </c:catAx>
      <c:valAx>
        <c:axId val="149833216"/>
        <c:scaling>
          <c:orientation val="minMax"/>
        </c:scaling>
        <c:delete val="0"/>
        <c:axPos val="l"/>
        <c:majorGridlines/>
        <c:numFmt formatCode="#,##0" sourceLinked="1"/>
        <c:majorTickMark val="out"/>
        <c:minorTickMark val="none"/>
        <c:tickLblPos val="nextTo"/>
        <c:crossAx val="149797888"/>
        <c:crosses val="autoZero"/>
        <c:crossBetween val="between"/>
      </c:valAx>
      <c:valAx>
        <c:axId val="1135958024"/>
        <c:scaling>
          <c:orientation val="minMax"/>
          <c:max val="1000"/>
        </c:scaling>
        <c:delete val="0"/>
        <c:axPos val="r"/>
        <c:numFmt formatCode="#,##0" sourceLinked="1"/>
        <c:majorTickMark val="out"/>
        <c:minorTickMark val="none"/>
        <c:tickLblPos val="nextTo"/>
        <c:crossAx val="1135950808"/>
        <c:crosses val="max"/>
        <c:crossBetween val="between"/>
      </c:valAx>
      <c:catAx>
        <c:axId val="1135950808"/>
        <c:scaling>
          <c:orientation val="minMax"/>
        </c:scaling>
        <c:delete val="1"/>
        <c:axPos val="b"/>
        <c:numFmt formatCode="General" sourceLinked="1"/>
        <c:majorTickMark val="out"/>
        <c:minorTickMark val="none"/>
        <c:tickLblPos val="nextTo"/>
        <c:crossAx val="1135958024"/>
        <c:crosses val="autoZero"/>
        <c:auto val="1"/>
        <c:lblAlgn val="ctr"/>
        <c:lblOffset val="100"/>
        <c:noMultiLvlLbl val="0"/>
      </c:catAx>
      <c:spPr>
        <a:solidFill>
          <a:srgbClr val="E7F6FF"/>
        </a:solidFill>
      </c:spPr>
    </c:plotArea>
    <c:legend>
      <c:legendPos val="b"/>
      <c:overlay val="0"/>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Graduate Enrollment</a:t>
            </a:r>
          </a:p>
        </c:rich>
      </c:tx>
      <c:overlay val="0"/>
    </c:title>
    <c:autoTitleDeleted val="0"/>
    <c:plotArea>
      <c:layout/>
      <c:lineChart>
        <c:grouping val="standard"/>
        <c:varyColors val="0"/>
        <c:ser>
          <c:idx val="3"/>
          <c:order val="0"/>
          <c:tx>
            <c:strRef>
              <c:f>'G3. Enrollment.Graduate'!$F$157</c:f>
              <c:strCache>
                <c:ptCount val="1"/>
                <c:pt idx="0">
                  <c:v> First Quartile (CCCU) </c:v>
                </c:pt>
              </c:strCache>
            </c:strRef>
          </c:tx>
          <c:spPr>
            <a:ln w="31750"/>
          </c:spPr>
          <c:marker>
            <c:symbol val="circle"/>
            <c:size val="8"/>
            <c:spPr>
              <a:solidFill>
                <a:srgbClr val="7030A0"/>
              </a:solidFill>
              <a:ln>
                <a:solidFill>
                  <a:schemeClr val="bg1"/>
                </a:solidFill>
              </a:ln>
            </c:spPr>
          </c:marker>
          <c:dLbls>
            <c:dLbl>
              <c:idx val="0"/>
              <c:layout>
                <c:manualLayout>
                  <c:x val="-4.3972888004384064E-2"/>
                  <c:y val="2.0202020202020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39-473A-A7D3-F6683C8270D1}"/>
                </c:ext>
              </c:extLst>
            </c:dLbl>
            <c:spPr>
              <a:noFill/>
              <a:ln>
                <a:noFill/>
              </a:ln>
              <a:effectLst/>
            </c:spPr>
            <c:txPr>
              <a:bodyPr wrap="square" lIns="38100" tIns="19050" rIns="38100" bIns="19050" anchor="ctr">
                <a:spAutoFit/>
              </a:bodyPr>
              <a:lstStyle/>
              <a:p>
                <a:pPr>
                  <a:defRPr b="1">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'G3. Enrollment.Graduate'!$I$8:$BB$8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'G3. Enrollment.Graduate'!$I$157:$BB$157</c:f>
              <c:numCache>
                <c:formatCode>#,##0</c:formatCode>
                <c:ptCount val="17"/>
                <c:pt idx="0">
                  <c:v>148</c:v>
                </c:pt>
                <c:pt idx="1">
                  <c:v>145.5</c:v>
                </c:pt>
                <c:pt idx="2">
                  <c:v>100.25</c:v>
                </c:pt>
                <c:pt idx="3">
                  <c:v>153</c:v>
                </c:pt>
                <c:pt idx="4">
                  <c:v>130</c:v>
                </c:pt>
                <c:pt idx="5">
                  <c:v>160.5</c:v>
                </c:pt>
                <c:pt idx="6">
                  <c:v>176.5</c:v>
                </c:pt>
                <c:pt idx="7">
                  <c:v>193</c:v>
                </c:pt>
                <c:pt idx="8">
                  <c:v>193.5</c:v>
                </c:pt>
                <c:pt idx="9">
                  <c:v>203</c:v>
                </c:pt>
                <c:pt idx="10">
                  <c:v>202</c:v>
                </c:pt>
                <c:pt idx="11">
                  <c:v>271.5</c:v>
                </c:pt>
                <c:pt idx="12">
                  <c:v>261</c:v>
                </c:pt>
                <c:pt idx="13">
                  <c:v>220.25</c:v>
                </c:pt>
                <c:pt idx="14">
                  <c:v>288</c:v>
                </c:pt>
                <c:pt idx="15">
                  <c:v>198</c:v>
                </c:pt>
                <c:pt idx="16">
                  <c:v>224.75</c:v>
                </c:pt>
              </c:numCache>
            </c:numRef>
          </c:val>
          <c:smooth val="0"/>
          <c:extLst>
            <c:ext xmlns:c16="http://schemas.microsoft.com/office/drawing/2014/chart" uri="{C3380CC4-5D6E-409C-BE32-E72D297353CC}">
              <c16:uniqueId val="{00000001-2439-473A-A7D3-F6683C8270D1}"/>
            </c:ext>
          </c:extLst>
        </c:ser>
        <c:ser>
          <c:idx val="5"/>
          <c:order val="2"/>
          <c:tx>
            <c:strRef>
              <c:f>'G3. Enrollment.Graduate'!$F$159</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Lbl>
              <c:idx val="0"/>
              <c:layout>
                <c:manualLayout>
                  <c:x val="-4.2511152107626279E-2"/>
                  <c:y val="-3.70366091869672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39-473A-A7D3-F6683C8270D1}"/>
                </c:ext>
              </c:extLst>
            </c:dLbl>
            <c:spPr>
              <a:noFill/>
              <a:ln>
                <a:noFill/>
              </a:ln>
              <a:effectLst/>
            </c:spPr>
            <c:txPr>
              <a:bodyPr wrap="square" lIns="38100" tIns="19050" rIns="38100" bIns="19050" anchor="ctr">
                <a:spAutoFit/>
              </a:bodyPr>
              <a:lstStyle/>
              <a:p>
                <a:pPr>
                  <a:defRPr b="1">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'G3. Enrollment.Graduate'!$I$8:$BB$8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'G3. Enrollment.Graduate'!$I$159:$BB$159</c:f>
              <c:numCache>
                <c:formatCode>#,##0</c:formatCode>
                <c:ptCount val="17"/>
                <c:pt idx="0">
                  <c:v>908</c:v>
                </c:pt>
                <c:pt idx="1">
                  <c:v>759.25</c:v>
                </c:pt>
                <c:pt idx="2">
                  <c:v>773.75</c:v>
                </c:pt>
                <c:pt idx="3">
                  <c:v>797</c:v>
                </c:pt>
                <c:pt idx="4">
                  <c:v>871.75</c:v>
                </c:pt>
                <c:pt idx="5">
                  <c:v>867.25</c:v>
                </c:pt>
                <c:pt idx="6">
                  <c:v>969</c:v>
                </c:pt>
                <c:pt idx="7">
                  <c:v>1125</c:v>
                </c:pt>
                <c:pt idx="8">
                  <c:v>982.5</c:v>
                </c:pt>
                <c:pt idx="9">
                  <c:v>947.25</c:v>
                </c:pt>
                <c:pt idx="10">
                  <c:v>813.5</c:v>
                </c:pt>
                <c:pt idx="11">
                  <c:v>915.5</c:v>
                </c:pt>
                <c:pt idx="12">
                  <c:v>970</c:v>
                </c:pt>
                <c:pt idx="13">
                  <c:v>841</c:v>
                </c:pt>
                <c:pt idx="14">
                  <c:v>1109</c:v>
                </c:pt>
                <c:pt idx="15">
                  <c:v>1174</c:v>
                </c:pt>
                <c:pt idx="16">
                  <c:v>927.25</c:v>
                </c:pt>
              </c:numCache>
            </c:numRef>
          </c:val>
          <c:smooth val="0"/>
          <c:extLst>
            <c:ext xmlns:c16="http://schemas.microsoft.com/office/drawing/2014/chart" uri="{C3380CC4-5D6E-409C-BE32-E72D297353CC}">
              <c16:uniqueId val="{00000005-2439-473A-A7D3-F6683C8270D1}"/>
            </c:ext>
          </c:extLst>
        </c:ser>
        <c:dLbls>
          <c:showLegendKey val="0"/>
          <c:showVal val="0"/>
          <c:showCatName val="0"/>
          <c:showSerName val="0"/>
          <c:showPercent val="0"/>
          <c:showBubbleSize val="0"/>
        </c:dLbls>
        <c:marker val="1"/>
        <c:smooth val="0"/>
        <c:axId val="152925696"/>
        <c:axId val="152927232"/>
      </c:lineChart>
      <c:lineChart>
        <c:grouping val="standard"/>
        <c:varyColors val="0"/>
        <c:ser>
          <c:idx val="4"/>
          <c:order val="1"/>
          <c:tx>
            <c:strRef>
              <c:f>'G3. Enrollment.Graduate'!$F$158</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4.39770539044409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39-473A-A7D3-F6683C8270D1}"/>
                </c:ext>
              </c:extLst>
            </c:dLbl>
            <c:spPr>
              <a:noFill/>
              <a:ln>
                <a:noFill/>
              </a:ln>
              <a:effectLst/>
            </c:spPr>
            <c:txPr>
              <a:bodyPr wrap="square" lIns="38100" tIns="19050" rIns="38100" bIns="19050" anchor="ctr">
                <a:spAutoFit/>
              </a:bodyPr>
              <a:lstStyle/>
              <a:p>
                <a:pPr>
                  <a:defRPr b="1">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'G3. Enrollment.Graduate'!$I$8:$BB$8</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'G3. Enrollment.Graduate'!$I$158:$BB$158</c:f>
              <c:numCache>
                <c:formatCode>#,##0</c:formatCode>
                <c:ptCount val="17"/>
                <c:pt idx="0">
                  <c:v>482</c:v>
                </c:pt>
                <c:pt idx="1">
                  <c:v>444</c:v>
                </c:pt>
                <c:pt idx="2">
                  <c:v>386.5</c:v>
                </c:pt>
                <c:pt idx="3">
                  <c:v>427</c:v>
                </c:pt>
                <c:pt idx="4">
                  <c:v>404</c:v>
                </c:pt>
                <c:pt idx="5">
                  <c:v>341.5</c:v>
                </c:pt>
                <c:pt idx="6">
                  <c:v>338</c:v>
                </c:pt>
                <c:pt idx="7">
                  <c:v>327</c:v>
                </c:pt>
                <c:pt idx="8">
                  <c:v>459</c:v>
                </c:pt>
                <c:pt idx="9">
                  <c:v>420.5</c:v>
                </c:pt>
                <c:pt idx="10">
                  <c:v>486</c:v>
                </c:pt>
                <c:pt idx="11">
                  <c:v>490</c:v>
                </c:pt>
                <c:pt idx="12">
                  <c:v>534</c:v>
                </c:pt>
                <c:pt idx="13">
                  <c:v>618.5</c:v>
                </c:pt>
                <c:pt idx="14">
                  <c:v>437</c:v>
                </c:pt>
                <c:pt idx="15">
                  <c:v>441.5</c:v>
                </c:pt>
                <c:pt idx="16">
                  <c:v>467.5</c:v>
                </c:pt>
              </c:numCache>
            </c:numRef>
          </c:val>
          <c:smooth val="0"/>
          <c:extLst>
            <c:ext xmlns:c16="http://schemas.microsoft.com/office/drawing/2014/chart" uri="{C3380CC4-5D6E-409C-BE32-E72D297353CC}">
              <c16:uniqueId val="{00000008-2439-473A-A7D3-F6683C8270D1}"/>
            </c:ext>
          </c:extLst>
        </c:ser>
        <c:dLbls>
          <c:showLegendKey val="0"/>
          <c:showVal val="0"/>
          <c:showCatName val="0"/>
          <c:showSerName val="0"/>
          <c:showPercent val="0"/>
          <c:showBubbleSize val="0"/>
        </c:dLbls>
        <c:marker val="1"/>
        <c:smooth val="0"/>
        <c:axId val="939934088"/>
        <c:axId val="1269244712"/>
      </c:lineChart>
      <c:catAx>
        <c:axId val="152925696"/>
        <c:scaling>
          <c:orientation val="minMax"/>
        </c:scaling>
        <c:delete val="0"/>
        <c:axPos val="b"/>
        <c:numFmt formatCode="General" sourceLinked="0"/>
        <c:majorTickMark val="out"/>
        <c:minorTickMark val="none"/>
        <c:tickLblPos val="nextTo"/>
        <c:crossAx val="152927232"/>
        <c:crosses val="autoZero"/>
        <c:auto val="1"/>
        <c:lblAlgn val="ctr"/>
        <c:lblOffset val="100"/>
        <c:noMultiLvlLbl val="0"/>
      </c:catAx>
      <c:valAx>
        <c:axId val="152927232"/>
        <c:scaling>
          <c:orientation val="minMax"/>
        </c:scaling>
        <c:delete val="0"/>
        <c:axPos val="l"/>
        <c:majorGridlines/>
        <c:numFmt formatCode="#,##0" sourceLinked="1"/>
        <c:majorTickMark val="out"/>
        <c:minorTickMark val="none"/>
        <c:tickLblPos val="nextTo"/>
        <c:crossAx val="152925696"/>
        <c:crosses val="autoZero"/>
        <c:crossBetween val="between"/>
      </c:valAx>
      <c:valAx>
        <c:axId val="1269244712"/>
        <c:scaling>
          <c:orientation val="minMax"/>
          <c:max val="1400"/>
        </c:scaling>
        <c:delete val="0"/>
        <c:axPos val="r"/>
        <c:numFmt formatCode="#,##0" sourceLinked="1"/>
        <c:majorTickMark val="out"/>
        <c:minorTickMark val="none"/>
        <c:tickLblPos val="nextTo"/>
        <c:crossAx val="939934088"/>
        <c:crosses val="max"/>
        <c:crossBetween val="between"/>
      </c:valAx>
      <c:catAx>
        <c:axId val="939934088"/>
        <c:scaling>
          <c:orientation val="minMax"/>
        </c:scaling>
        <c:delete val="1"/>
        <c:axPos val="b"/>
        <c:numFmt formatCode="General" sourceLinked="1"/>
        <c:majorTickMark val="out"/>
        <c:minorTickMark val="none"/>
        <c:tickLblPos val="nextTo"/>
        <c:crossAx val="1269244712"/>
        <c:crosses val="autoZero"/>
        <c:auto val="1"/>
        <c:lblAlgn val="ctr"/>
        <c:lblOffset val="100"/>
        <c:noMultiLvlLbl val="0"/>
      </c:catAx>
      <c:spPr>
        <a:solidFill>
          <a:srgbClr val="E7F6FF"/>
        </a:solidFill>
      </c:spPr>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Unfunded Discount Rates in CCCU Schools</a:t>
            </a:r>
          </a:p>
          <a:p>
            <a:pPr>
              <a:defRPr/>
            </a:pPr>
            <a:r>
              <a:rPr lang="en-US" sz="1400" dirty="0"/>
              <a:t>Traditional Undergraduate Programs </a:t>
            </a:r>
          </a:p>
          <a:p>
            <a:pPr>
              <a:defRPr/>
            </a:pPr>
            <a:r>
              <a:rPr lang="en-US" sz="1400" dirty="0"/>
              <a:t>(2019-20 data is estimated)</a:t>
            </a:r>
          </a:p>
        </c:rich>
      </c:tx>
      <c:overlay val="0"/>
    </c:title>
    <c:autoTitleDeleted val="0"/>
    <c:plotArea>
      <c:layout>
        <c:manualLayout>
          <c:layoutTarget val="inner"/>
          <c:xMode val="edge"/>
          <c:yMode val="edge"/>
          <c:x val="6.2678962144217393E-2"/>
          <c:y val="0.16943175781300857"/>
          <c:w val="0.92409789659503538"/>
          <c:h val="0.65988990621353982"/>
        </c:manualLayout>
      </c:layout>
      <c:lineChart>
        <c:grouping val="standard"/>
        <c:varyColors val="0"/>
        <c:ser>
          <c:idx val="0"/>
          <c:order val="0"/>
          <c:tx>
            <c:strRef>
              <c:f>'E. Discount Rates'!$E$151</c:f>
              <c:strCache>
                <c:ptCount val="1"/>
                <c:pt idx="0">
                  <c:v>Minimum (CCCU)</c:v>
                </c:pt>
              </c:strCache>
            </c:strRef>
          </c:tx>
          <c:spPr>
            <a:ln w="38100">
              <a:solidFill>
                <a:srgbClr val="00B0F0"/>
              </a:solidFill>
            </a:ln>
          </c:spPr>
          <c:marker>
            <c:symbol val="diamond"/>
            <c:size val="7"/>
            <c:spPr>
              <a:solidFill>
                <a:schemeClr val="bg1"/>
              </a:solidFill>
              <a:ln>
                <a:solidFill>
                  <a:schemeClr val="tx1"/>
                </a:solidFill>
              </a:ln>
            </c:spPr>
          </c:marker>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Rates'!$BF$151:$CZ$151</c:f>
              <c:numCache>
                <c:formatCode>0.0%</c:formatCode>
                <c:ptCount val="20"/>
                <c:pt idx="0">
                  <c:v>7.0000000000000007E-2</c:v>
                </c:pt>
                <c:pt idx="1">
                  <c:v>6.3E-2</c:v>
                </c:pt>
                <c:pt idx="2">
                  <c:v>7.5999999999999998E-2</c:v>
                </c:pt>
                <c:pt idx="3">
                  <c:v>8.4000000000000005E-2</c:v>
                </c:pt>
                <c:pt idx="4">
                  <c:v>8.5999999999999993E-2</c:v>
                </c:pt>
                <c:pt idx="5">
                  <c:v>0.114</c:v>
                </c:pt>
                <c:pt idx="6">
                  <c:v>6.8000000000000005E-2</c:v>
                </c:pt>
                <c:pt idx="7">
                  <c:v>9.6000000000000002E-2</c:v>
                </c:pt>
                <c:pt idx="8">
                  <c:v>0.11964686025414553</c:v>
                </c:pt>
                <c:pt idx="9">
                  <c:v>0.17816726003882097</c:v>
                </c:pt>
                <c:pt idx="10">
                  <c:v>0.15696233409556523</c:v>
                </c:pt>
                <c:pt idx="11">
                  <c:v>0.15994204886204086</c:v>
                </c:pt>
                <c:pt idx="12">
                  <c:v>0.1858898391818192</c:v>
                </c:pt>
                <c:pt idx="13">
                  <c:v>9.2083918109716525E-3</c:v>
                </c:pt>
                <c:pt idx="14">
                  <c:v>0.23158874114172487</c:v>
                </c:pt>
                <c:pt idx="15">
                  <c:v>0.24823520066573362</c:v>
                </c:pt>
                <c:pt idx="16">
                  <c:v>0.19274288536860276</c:v>
                </c:pt>
                <c:pt idx="17">
                  <c:v>0.26551163450044746</c:v>
                </c:pt>
                <c:pt idx="18">
                  <c:v>0.11501535649873705</c:v>
                </c:pt>
                <c:pt idx="19">
                  <c:v>0.18308613986851191</c:v>
                </c:pt>
              </c:numCache>
            </c:numRef>
          </c:val>
          <c:smooth val="0"/>
          <c:extLst>
            <c:ext xmlns:c16="http://schemas.microsoft.com/office/drawing/2014/chart" uri="{C3380CC4-5D6E-409C-BE32-E72D297353CC}">
              <c16:uniqueId val="{00000000-A8A9-4DDF-BA31-BEA347184A18}"/>
            </c:ext>
          </c:extLst>
        </c:ser>
        <c:ser>
          <c:idx val="1"/>
          <c:order val="1"/>
          <c:tx>
            <c:strRef>
              <c:f>'E. Discount Rates'!$E$153</c:f>
              <c:strCache>
                <c:ptCount val="1"/>
                <c:pt idx="0">
                  <c:v>First Quartile (CCCU)</c:v>
                </c:pt>
              </c:strCache>
            </c:strRef>
          </c:tx>
          <c:spPr>
            <a:ln w="38100">
              <a:solidFill>
                <a:srgbClr val="7030A0"/>
              </a:solidFill>
            </a:ln>
          </c:spPr>
          <c:marker>
            <c:symbol val="circle"/>
            <c:size val="8"/>
            <c:spPr>
              <a:solidFill>
                <a:srgbClr val="7030A0"/>
              </a:solidFill>
              <a:ln>
                <a:solidFill>
                  <a:schemeClr val="bg1"/>
                </a:solidFill>
              </a:ln>
            </c:spPr>
          </c:marker>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Rates'!$BF$153:$CZ$153</c:f>
              <c:numCache>
                <c:formatCode>0.0%</c:formatCode>
                <c:ptCount val="20"/>
                <c:pt idx="0">
                  <c:v>0.20550000000000002</c:v>
                </c:pt>
                <c:pt idx="1">
                  <c:v>0.22525000000000001</c:v>
                </c:pt>
                <c:pt idx="2">
                  <c:v>0.22</c:v>
                </c:pt>
                <c:pt idx="3">
                  <c:v>0.2185</c:v>
                </c:pt>
                <c:pt idx="4">
                  <c:v>0.22800000000000001</c:v>
                </c:pt>
                <c:pt idx="5">
                  <c:v>0.23349999999999999</c:v>
                </c:pt>
                <c:pt idx="6">
                  <c:v>0.24149999999999999</c:v>
                </c:pt>
                <c:pt idx="7">
                  <c:v>0.25900000000000001</c:v>
                </c:pt>
                <c:pt idx="8">
                  <c:v>0.26374207592342025</c:v>
                </c:pt>
                <c:pt idx="9">
                  <c:v>0.27892985973202811</c:v>
                </c:pt>
                <c:pt idx="10">
                  <c:v>0.29029827565199956</c:v>
                </c:pt>
                <c:pt idx="11">
                  <c:v>0.29953964361133451</c:v>
                </c:pt>
                <c:pt idx="12">
                  <c:v>0.34009106018198265</c:v>
                </c:pt>
                <c:pt idx="13">
                  <c:v>0.33928625979142529</c:v>
                </c:pt>
                <c:pt idx="14">
                  <c:v>0.34266106905117111</c:v>
                </c:pt>
                <c:pt idx="15">
                  <c:v>0.35012624241958734</c:v>
                </c:pt>
                <c:pt idx="16">
                  <c:v>0.38532614560131084</c:v>
                </c:pt>
                <c:pt idx="17">
                  <c:v>0.40268519715578538</c:v>
                </c:pt>
                <c:pt idx="18">
                  <c:v>0.41461229570651559</c:v>
                </c:pt>
                <c:pt idx="19">
                  <c:v>0.41478832538650484</c:v>
                </c:pt>
              </c:numCache>
            </c:numRef>
          </c:val>
          <c:smooth val="0"/>
          <c:extLst>
            <c:ext xmlns:c16="http://schemas.microsoft.com/office/drawing/2014/chart" uri="{C3380CC4-5D6E-409C-BE32-E72D297353CC}">
              <c16:uniqueId val="{00000001-A8A9-4DDF-BA31-BEA347184A18}"/>
            </c:ext>
          </c:extLst>
        </c:ser>
        <c:ser>
          <c:idx val="3"/>
          <c:order val="3"/>
          <c:tx>
            <c:strRef>
              <c:f>'E. Discount Rates'!$E$155</c:f>
              <c:strCache>
                <c:ptCount val="1"/>
                <c:pt idx="0">
                  <c:v>Third Quartile (CCCU)</c:v>
                </c:pt>
              </c:strCache>
            </c:strRef>
          </c:tx>
          <c:spPr>
            <a:ln w="38100">
              <a:solidFill>
                <a:srgbClr val="CC9900"/>
              </a:solidFill>
            </a:ln>
          </c:spPr>
          <c:marker>
            <c:symbol val="triangle"/>
            <c:size val="7"/>
            <c:spPr>
              <a:solidFill>
                <a:srgbClr val="CC9900"/>
              </a:solidFill>
              <a:ln>
                <a:solidFill>
                  <a:schemeClr val="tx1"/>
                </a:solidFill>
              </a:ln>
            </c:spPr>
          </c:marker>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Rates'!$BF$155:$CZ$155</c:f>
              <c:numCache>
                <c:formatCode>0.0%</c:formatCode>
                <c:ptCount val="20"/>
                <c:pt idx="0">
                  <c:v>0.29749999999999999</c:v>
                </c:pt>
                <c:pt idx="1">
                  <c:v>0.312</c:v>
                </c:pt>
                <c:pt idx="2">
                  <c:v>0.316</c:v>
                </c:pt>
                <c:pt idx="3">
                  <c:v>0.32374999999999998</c:v>
                </c:pt>
                <c:pt idx="4">
                  <c:v>0.33600000000000002</c:v>
                </c:pt>
                <c:pt idx="5">
                  <c:v>0.33400000000000002</c:v>
                </c:pt>
                <c:pt idx="6">
                  <c:v>0.33950000000000002</c:v>
                </c:pt>
                <c:pt idx="7">
                  <c:v>0.34350000000000003</c:v>
                </c:pt>
                <c:pt idx="8">
                  <c:v>0.35725289632762358</c:v>
                </c:pt>
                <c:pt idx="9">
                  <c:v>0.38468459706737235</c:v>
                </c:pt>
                <c:pt idx="10">
                  <c:v>0.39640901133531692</c:v>
                </c:pt>
                <c:pt idx="11">
                  <c:v>0.40733883989061642</c:v>
                </c:pt>
                <c:pt idx="12">
                  <c:v>0.4373347743403147</c:v>
                </c:pt>
                <c:pt idx="13">
                  <c:v>0.44940740841830984</c:v>
                </c:pt>
                <c:pt idx="14">
                  <c:v>0.46317581733545787</c:v>
                </c:pt>
                <c:pt idx="15">
                  <c:v>0.4640818131642076</c:v>
                </c:pt>
                <c:pt idx="16">
                  <c:v>0.46696844192330045</c:v>
                </c:pt>
                <c:pt idx="17">
                  <c:v>0.47393330812142609</c:v>
                </c:pt>
                <c:pt idx="18">
                  <c:v>0.50036807567438446</c:v>
                </c:pt>
                <c:pt idx="19">
                  <c:v>0.49348429822687462</c:v>
                </c:pt>
              </c:numCache>
            </c:numRef>
          </c:val>
          <c:smooth val="0"/>
          <c:extLst>
            <c:ext xmlns:c16="http://schemas.microsoft.com/office/drawing/2014/chart" uri="{C3380CC4-5D6E-409C-BE32-E72D297353CC}">
              <c16:uniqueId val="{00000002-A8A9-4DDF-BA31-BEA347184A18}"/>
            </c:ext>
          </c:extLst>
        </c:ser>
        <c:ser>
          <c:idx val="4"/>
          <c:order val="4"/>
          <c:tx>
            <c:strRef>
              <c:f>'E. Discount Rates'!$E$156</c:f>
              <c:strCache>
                <c:ptCount val="1"/>
                <c:pt idx="0">
                  <c:v>Fourth Quartile (CCCU maximum)</c:v>
                </c:pt>
              </c:strCache>
            </c:strRef>
          </c:tx>
          <c:spPr>
            <a:ln w="38100">
              <a:solidFill>
                <a:schemeClr val="bg1">
                  <a:lumMod val="65000"/>
                </a:schemeClr>
              </a:solidFill>
            </a:ln>
          </c:spPr>
          <c:marker>
            <c:symbol val="square"/>
            <c:size val="5"/>
            <c:spPr>
              <a:solidFill>
                <a:schemeClr val="accent5"/>
              </a:solidFill>
              <a:ln>
                <a:solidFill>
                  <a:schemeClr val="tx1"/>
                </a:solidFill>
              </a:ln>
            </c:spPr>
          </c:marker>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Rates'!$BF$156:$CZ$156</c:f>
              <c:numCache>
                <c:formatCode>0.0%</c:formatCode>
                <c:ptCount val="20"/>
                <c:pt idx="0">
                  <c:v>0.49299999999999999</c:v>
                </c:pt>
                <c:pt idx="1">
                  <c:v>0.38300000000000001</c:v>
                </c:pt>
                <c:pt idx="2">
                  <c:v>0.42399999999999999</c:v>
                </c:pt>
                <c:pt idx="3">
                  <c:v>0.55300000000000005</c:v>
                </c:pt>
                <c:pt idx="4">
                  <c:v>0.53900000000000003</c:v>
                </c:pt>
                <c:pt idx="5">
                  <c:v>0.495</c:v>
                </c:pt>
                <c:pt idx="6">
                  <c:v>0.46</c:v>
                </c:pt>
                <c:pt idx="7">
                  <c:v>0.55100000000000005</c:v>
                </c:pt>
                <c:pt idx="8">
                  <c:v>0.59147538653245701</c:v>
                </c:pt>
                <c:pt idx="9">
                  <c:v>0.65891557724516336</c:v>
                </c:pt>
                <c:pt idx="10">
                  <c:v>0.68388743658648787</c:v>
                </c:pt>
                <c:pt idx="11">
                  <c:v>0.70926102362204724</c:v>
                </c:pt>
                <c:pt idx="12">
                  <c:v>0.55474357752037695</c:v>
                </c:pt>
                <c:pt idx="13">
                  <c:v>0.53606214648316652</c:v>
                </c:pt>
                <c:pt idx="14">
                  <c:v>0.6788680050771676</c:v>
                </c:pt>
                <c:pt idx="15">
                  <c:v>0.60575908552712887</c:v>
                </c:pt>
                <c:pt idx="16">
                  <c:v>0.62922615421123362</c:v>
                </c:pt>
                <c:pt idx="17">
                  <c:v>0.59518751197655684</c:v>
                </c:pt>
                <c:pt idx="18">
                  <c:v>0.60844858704791216</c:v>
                </c:pt>
                <c:pt idx="19">
                  <c:v>0.63604651162790693</c:v>
                </c:pt>
              </c:numCache>
            </c:numRef>
          </c:val>
          <c:smooth val="0"/>
          <c:extLst>
            <c:ext xmlns:c16="http://schemas.microsoft.com/office/drawing/2014/chart" uri="{C3380CC4-5D6E-409C-BE32-E72D297353CC}">
              <c16:uniqueId val="{00000003-A8A9-4DDF-BA31-BEA347184A18}"/>
            </c:ext>
          </c:extLst>
        </c:ser>
        <c:dLbls>
          <c:showLegendKey val="0"/>
          <c:showVal val="0"/>
          <c:showCatName val="0"/>
          <c:showSerName val="0"/>
          <c:showPercent val="0"/>
          <c:showBubbleSize val="0"/>
        </c:dLbls>
        <c:marker val="1"/>
        <c:smooth val="0"/>
        <c:axId val="144073856"/>
        <c:axId val="144075776"/>
      </c:lineChart>
      <c:lineChart>
        <c:grouping val="standard"/>
        <c:varyColors val="0"/>
        <c:ser>
          <c:idx val="2"/>
          <c:order val="2"/>
          <c:tx>
            <c:strRef>
              <c:f>'E. Discount Rates'!$E$154</c:f>
              <c:strCache>
                <c:ptCount val="1"/>
                <c:pt idx="0">
                  <c:v>Second Quartile (CCCU median)</c:v>
                </c:pt>
              </c:strCache>
            </c:strRef>
          </c:tx>
          <c:spPr>
            <a:ln w="38100">
              <a:solidFill>
                <a:srgbClr val="92D050"/>
              </a:solidFill>
            </a:ln>
          </c:spPr>
          <c:marker>
            <c:symbol val="x"/>
            <c:size val="9"/>
            <c:spPr>
              <a:ln>
                <a:solidFill>
                  <a:schemeClr val="accent3">
                    <a:lumMod val="50000"/>
                  </a:schemeClr>
                </a:solidFill>
              </a:ln>
            </c:spPr>
          </c:marker>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Rates'!$BF$154:$CZ$154</c:f>
              <c:numCache>
                <c:formatCode>0.0%</c:formatCode>
                <c:ptCount val="20"/>
                <c:pt idx="0">
                  <c:v>0.25800000000000001</c:v>
                </c:pt>
                <c:pt idx="1">
                  <c:v>0.25650000000000001</c:v>
                </c:pt>
                <c:pt idx="2">
                  <c:v>0.254</c:v>
                </c:pt>
                <c:pt idx="3">
                  <c:v>0.25600000000000001</c:v>
                </c:pt>
                <c:pt idx="4">
                  <c:v>0.27100000000000002</c:v>
                </c:pt>
                <c:pt idx="5">
                  <c:v>0.27</c:v>
                </c:pt>
                <c:pt idx="6">
                  <c:v>0.29299999999999998</c:v>
                </c:pt>
                <c:pt idx="7">
                  <c:v>0.29599999999999999</c:v>
                </c:pt>
                <c:pt idx="8">
                  <c:v>0.31901369710096067</c:v>
                </c:pt>
                <c:pt idx="9">
                  <c:v>0.32960059314159551</c:v>
                </c:pt>
                <c:pt idx="10">
                  <c:v>0.35326688624865077</c:v>
                </c:pt>
                <c:pt idx="11">
                  <c:v>0.36645113422524617</c:v>
                </c:pt>
                <c:pt idx="12">
                  <c:v>0.38972012131734668</c:v>
                </c:pt>
                <c:pt idx="13">
                  <c:v>0.39625322944505958</c:v>
                </c:pt>
                <c:pt idx="14">
                  <c:v>0.39998381481481482</c:v>
                </c:pt>
                <c:pt idx="15">
                  <c:v>0.40521801191592238</c:v>
                </c:pt>
                <c:pt idx="16">
                  <c:v>0.41963619463375035</c:v>
                </c:pt>
                <c:pt idx="17">
                  <c:v>0.43260188443006242</c:v>
                </c:pt>
                <c:pt idx="18">
                  <c:v>0.44748930434403433</c:v>
                </c:pt>
                <c:pt idx="19">
                  <c:v>0.46545987999909499</c:v>
                </c:pt>
              </c:numCache>
            </c:numRef>
          </c:val>
          <c:smooth val="0"/>
          <c:extLst>
            <c:ext xmlns:c16="http://schemas.microsoft.com/office/drawing/2014/chart" uri="{C3380CC4-5D6E-409C-BE32-E72D297353CC}">
              <c16:uniqueId val="{00000007-A8A9-4DDF-BA31-BEA347184A18}"/>
            </c:ext>
          </c:extLst>
        </c:ser>
        <c:dLbls>
          <c:showLegendKey val="0"/>
          <c:showVal val="0"/>
          <c:showCatName val="0"/>
          <c:showSerName val="0"/>
          <c:showPercent val="0"/>
          <c:showBubbleSize val="0"/>
        </c:dLbls>
        <c:marker val="1"/>
        <c:smooth val="0"/>
        <c:axId val="1280180080"/>
        <c:axId val="1280176144"/>
      </c:lineChart>
      <c:catAx>
        <c:axId val="144073856"/>
        <c:scaling>
          <c:orientation val="minMax"/>
        </c:scaling>
        <c:delete val="0"/>
        <c:axPos val="b"/>
        <c:numFmt formatCode="General" sourceLinked="0"/>
        <c:majorTickMark val="out"/>
        <c:minorTickMark val="none"/>
        <c:tickLblPos val="nextTo"/>
        <c:crossAx val="144075776"/>
        <c:crosses val="autoZero"/>
        <c:auto val="1"/>
        <c:lblAlgn val="ctr"/>
        <c:lblOffset val="100"/>
        <c:noMultiLvlLbl val="0"/>
      </c:catAx>
      <c:valAx>
        <c:axId val="144075776"/>
        <c:scaling>
          <c:orientation val="minMax"/>
          <c:max val="0.75000000000000011"/>
          <c:min val="0"/>
        </c:scaling>
        <c:delete val="0"/>
        <c:axPos val="l"/>
        <c:majorGridlines>
          <c:spPr>
            <a:ln>
              <a:solidFill>
                <a:schemeClr val="accent1">
                  <a:alpha val="50000"/>
                </a:schemeClr>
              </a:solidFill>
            </a:ln>
          </c:spPr>
        </c:majorGridlines>
        <c:numFmt formatCode="0%" sourceLinked="0"/>
        <c:majorTickMark val="out"/>
        <c:minorTickMark val="none"/>
        <c:tickLblPos val="nextTo"/>
        <c:crossAx val="144073856"/>
        <c:crosses val="autoZero"/>
        <c:crossBetween val="between"/>
        <c:majorUnit val="5.000000000000001E-2"/>
      </c:valAx>
      <c:valAx>
        <c:axId val="1280176144"/>
        <c:scaling>
          <c:orientation val="minMax"/>
          <c:max val="0.75000000000000011"/>
        </c:scaling>
        <c:delete val="0"/>
        <c:axPos val="r"/>
        <c:numFmt formatCode="0%" sourceLinked="0"/>
        <c:majorTickMark val="out"/>
        <c:minorTickMark val="none"/>
        <c:tickLblPos val="nextTo"/>
        <c:crossAx val="1280180080"/>
        <c:crosses val="max"/>
        <c:crossBetween val="between"/>
        <c:majorUnit val="5.000000000000001E-2"/>
      </c:valAx>
      <c:catAx>
        <c:axId val="1280180080"/>
        <c:scaling>
          <c:orientation val="minMax"/>
        </c:scaling>
        <c:delete val="1"/>
        <c:axPos val="b"/>
        <c:numFmt formatCode="General" sourceLinked="1"/>
        <c:majorTickMark val="out"/>
        <c:minorTickMark val="none"/>
        <c:tickLblPos val="nextTo"/>
        <c:crossAx val="128017614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Percent of Students who are Needy in </a:t>
            </a:r>
          </a:p>
          <a:p>
            <a:pPr>
              <a:defRPr/>
            </a:pPr>
            <a:r>
              <a:rPr lang="en-US" dirty="0"/>
              <a:t>Traditional Undergraduate Programs</a:t>
            </a:r>
          </a:p>
        </c:rich>
      </c:tx>
      <c:overlay val="0"/>
    </c:title>
    <c:autoTitleDeleted val="0"/>
    <c:plotArea>
      <c:layout/>
      <c:lineChart>
        <c:grouping val="standard"/>
        <c:varyColors val="0"/>
        <c:ser>
          <c:idx val="3"/>
          <c:order val="0"/>
          <c:tx>
            <c:strRef>
              <c:f>'Q3. Needy. Number &amp; Percent'!$F$309</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0"/>
              <c:layout>
                <c:manualLayout>
                  <c:x val="-4.6904531734885978E-2"/>
                  <c:y val="-1.4130146436954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4E-4DBC-B154-8B0957F47B6C}"/>
                </c:ext>
              </c:extLst>
            </c:dLbl>
            <c:spPr>
              <a:noFill/>
              <a:ln>
                <a:noFill/>
              </a:ln>
              <a:effectLst/>
            </c:spPr>
            <c:txPr>
              <a:bodyPr wrap="square" lIns="38100" tIns="19050" rIns="38100" bIns="19050" anchor="ctr">
                <a:spAutoFit/>
              </a:bodyPr>
              <a:lstStyle/>
              <a:p>
                <a:pPr>
                  <a:defRPr>
                    <a:solidFill>
                      <a:srgbClr val="6600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'Q3. Needy. Number &amp; Percent'!$G$305:$BB$305</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'Q3. Needy. Number &amp; Percent'!$G$309:$BB$309</c:f>
              <c:numCache>
                <c:formatCode>0%</c:formatCode>
                <c:ptCount val="19"/>
                <c:pt idx="0">
                  <c:v>0.60084878266696451</c:v>
                </c:pt>
                <c:pt idx="1">
                  <c:v>0.61727183513248285</c:v>
                </c:pt>
                <c:pt idx="2">
                  <c:v>0.60730783787320886</c:v>
                </c:pt>
                <c:pt idx="3">
                  <c:v>0.59121078364060797</c:v>
                </c:pt>
                <c:pt idx="4">
                  <c:v>0.60594884313309272</c:v>
                </c:pt>
                <c:pt idx="5">
                  <c:v>0.59455462256872882</c:v>
                </c:pt>
                <c:pt idx="6">
                  <c:v>0.60062223977069995</c:v>
                </c:pt>
                <c:pt idx="7">
                  <c:v>0.58632725149030018</c:v>
                </c:pt>
                <c:pt idx="8">
                  <c:v>0.64988554301121915</c:v>
                </c:pt>
                <c:pt idx="9">
                  <c:v>0.68187338112361195</c:v>
                </c:pt>
                <c:pt idx="10">
                  <c:v>0.66677018633540364</c:v>
                </c:pt>
                <c:pt idx="11">
                  <c:v>0.66697080291970801</c:v>
                </c:pt>
                <c:pt idx="12">
                  <c:v>0.6789750235626768</c:v>
                </c:pt>
                <c:pt idx="13">
                  <c:v>0.68124295939884627</c:v>
                </c:pt>
                <c:pt idx="14">
                  <c:v>0.65478434179592582</c:v>
                </c:pt>
                <c:pt idx="15">
                  <c:v>0.63744212962962965</c:v>
                </c:pt>
                <c:pt idx="16">
                  <c:v>0.65298525115095341</c:v>
                </c:pt>
                <c:pt idx="17">
                  <c:v>0.6715921293628927</c:v>
                </c:pt>
                <c:pt idx="18">
                  <c:v>0.63594302647930401</c:v>
                </c:pt>
              </c:numCache>
            </c:numRef>
          </c:val>
          <c:smooth val="0"/>
          <c:extLst>
            <c:ext xmlns:c16="http://schemas.microsoft.com/office/drawing/2014/chart" uri="{C3380CC4-5D6E-409C-BE32-E72D297353CC}">
              <c16:uniqueId val="{00000001-5A4E-4DBC-B154-8B0957F47B6C}"/>
            </c:ext>
          </c:extLst>
        </c:ser>
        <c:ser>
          <c:idx val="5"/>
          <c:order val="2"/>
          <c:tx>
            <c:strRef>
              <c:f>'Q3. Needy. Number &amp; Percent'!$F$311</c:f>
              <c:strCache>
                <c:ptCount val="1"/>
                <c:pt idx="0">
                  <c:v> Third Quartile (CCCU) </c:v>
                </c:pt>
              </c:strCache>
            </c:strRef>
          </c:tx>
          <c:spPr>
            <a:ln w="31750"/>
          </c:spPr>
          <c:marker>
            <c:symbol val="triangle"/>
            <c:size val="7"/>
            <c:spPr>
              <a:solidFill>
                <a:srgbClr val="CC9900"/>
              </a:solidFill>
              <a:ln>
                <a:solidFill>
                  <a:schemeClr val="tx1"/>
                </a:solidFill>
              </a:ln>
            </c:spPr>
          </c:marker>
          <c:dLbls>
            <c:dLbl>
              <c:idx val="0"/>
              <c:layout>
                <c:manualLayout>
                  <c:x val="-4.987115847421051E-2"/>
                  <c:y val="-8.0874321463646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4E-4DBC-B154-8B0957F47B6C}"/>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'Q3. Needy. Number &amp; Percent'!$G$305:$BB$305</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'Q3. Needy. Number &amp; Percent'!$G$311:$BB$311</c:f>
              <c:numCache>
                <c:formatCode>0%</c:formatCode>
                <c:ptCount val="19"/>
                <c:pt idx="0">
                  <c:v>0.73339238263950401</c:v>
                </c:pt>
                <c:pt idx="1">
                  <c:v>0.74013157894736847</c:v>
                </c:pt>
                <c:pt idx="2">
                  <c:v>0.76473721931117988</c:v>
                </c:pt>
                <c:pt idx="3">
                  <c:v>0.7676567162514597</c:v>
                </c:pt>
                <c:pt idx="4">
                  <c:v>0.76219777858681836</c:v>
                </c:pt>
                <c:pt idx="5">
                  <c:v>0.75371405825104776</c:v>
                </c:pt>
                <c:pt idx="6">
                  <c:v>0.76866797453584201</c:v>
                </c:pt>
                <c:pt idx="7">
                  <c:v>0.74129643757178854</c:v>
                </c:pt>
                <c:pt idx="8">
                  <c:v>0.75651438973647711</c:v>
                </c:pt>
                <c:pt idx="9">
                  <c:v>0.80907692307692303</c:v>
                </c:pt>
                <c:pt idx="10">
                  <c:v>0.81320968700360918</c:v>
                </c:pt>
                <c:pt idx="11">
                  <c:v>0.81010324483775809</c:v>
                </c:pt>
                <c:pt idx="12">
                  <c:v>0.831855174529887</c:v>
                </c:pt>
                <c:pt idx="13">
                  <c:v>0.80441850424215944</c:v>
                </c:pt>
                <c:pt idx="14">
                  <c:v>0.8072587397948503</c:v>
                </c:pt>
                <c:pt idx="15">
                  <c:v>0.80053705949187015</c:v>
                </c:pt>
                <c:pt idx="16">
                  <c:v>0.80032222896494354</c:v>
                </c:pt>
                <c:pt idx="17">
                  <c:v>0.81697326301329776</c:v>
                </c:pt>
                <c:pt idx="18">
                  <c:v>0.77006801636643818</c:v>
                </c:pt>
              </c:numCache>
            </c:numRef>
          </c:val>
          <c:smooth val="0"/>
          <c:extLst>
            <c:ext xmlns:c16="http://schemas.microsoft.com/office/drawing/2014/chart" uri="{C3380CC4-5D6E-409C-BE32-E72D297353CC}">
              <c16:uniqueId val="{00000003-5A4E-4DBC-B154-8B0957F47B6C}"/>
            </c:ext>
          </c:extLst>
        </c:ser>
        <c:dLbls>
          <c:showLegendKey val="0"/>
          <c:showVal val="1"/>
          <c:showCatName val="0"/>
          <c:showSerName val="0"/>
          <c:showPercent val="0"/>
          <c:showBubbleSize val="0"/>
        </c:dLbls>
        <c:marker val="1"/>
        <c:smooth val="0"/>
        <c:axId val="196045824"/>
        <c:axId val="196076288"/>
      </c:lineChart>
      <c:lineChart>
        <c:grouping val="standard"/>
        <c:varyColors val="0"/>
        <c:ser>
          <c:idx val="4"/>
          <c:order val="1"/>
          <c:tx>
            <c:strRef>
              <c:f>'Q3. Needy. Number &amp; Percent'!$F$310</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4.5438765118170792E-2"/>
                  <c:y val="-1.6148738785090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4E-4DBC-B154-8B0957F47B6C}"/>
                </c:ext>
              </c:extLst>
            </c:dLbl>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'Q3. Needy. Number &amp; Percent'!$G$305:$BB$305</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'Q3. Needy. Number &amp; Percent'!$G$310:$BB$310</c:f>
              <c:numCache>
                <c:formatCode>0%</c:formatCode>
                <c:ptCount val="19"/>
                <c:pt idx="0">
                  <c:v>0.66218293620292079</c:v>
                </c:pt>
                <c:pt idx="1">
                  <c:v>0.66952054794520544</c:v>
                </c:pt>
                <c:pt idx="2">
                  <c:v>0.67164179104477617</c:v>
                </c:pt>
                <c:pt idx="3">
                  <c:v>0.68392071510819141</c:v>
                </c:pt>
                <c:pt idx="4">
                  <c:v>0.70038910505836571</c:v>
                </c:pt>
                <c:pt idx="5">
                  <c:v>0.6835113414656383</c:v>
                </c:pt>
                <c:pt idx="6">
                  <c:v>0.71102150537634412</c:v>
                </c:pt>
                <c:pt idx="7">
                  <c:v>0.67131203769983294</c:v>
                </c:pt>
                <c:pt idx="8">
                  <c:v>0.70036289520779482</c:v>
                </c:pt>
                <c:pt idx="9">
                  <c:v>0.72620915720416135</c:v>
                </c:pt>
                <c:pt idx="10">
                  <c:v>0.73102350023726581</c:v>
                </c:pt>
                <c:pt idx="11">
                  <c:v>0.74612778315585671</c:v>
                </c:pt>
                <c:pt idx="12">
                  <c:v>0.76837416481069043</c:v>
                </c:pt>
                <c:pt idx="13">
                  <c:v>0.75994405782421592</c:v>
                </c:pt>
                <c:pt idx="14">
                  <c:v>0.72823695788812071</c:v>
                </c:pt>
                <c:pt idx="15">
                  <c:v>0.7422053231939163</c:v>
                </c:pt>
                <c:pt idx="16">
                  <c:v>0.72981032079076225</c:v>
                </c:pt>
                <c:pt idx="17">
                  <c:v>0.73593429158110879</c:v>
                </c:pt>
                <c:pt idx="18">
                  <c:v>0.70970695970695974</c:v>
                </c:pt>
              </c:numCache>
            </c:numRef>
          </c:val>
          <c:smooth val="0"/>
          <c:extLst>
            <c:ext xmlns:c16="http://schemas.microsoft.com/office/drawing/2014/chart" uri="{C3380CC4-5D6E-409C-BE32-E72D297353CC}">
              <c16:uniqueId val="{00000007-5A4E-4DBC-B154-8B0957F47B6C}"/>
            </c:ext>
          </c:extLst>
        </c:ser>
        <c:dLbls>
          <c:showLegendKey val="0"/>
          <c:showVal val="0"/>
          <c:showCatName val="0"/>
          <c:showSerName val="0"/>
          <c:showPercent val="0"/>
          <c:showBubbleSize val="0"/>
        </c:dLbls>
        <c:marker val="1"/>
        <c:smooth val="0"/>
        <c:axId val="617295240"/>
        <c:axId val="617292944"/>
      </c:lineChart>
      <c:catAx>
        <c:axId val="196045824"/>
        <c:scaling>
          <c:orientation val="minMax"/>
        </c:scaling>
        <c:delete val="0"/>
        <c:axPos val="b"/>
        <c:numFmt formatCode="General" sourceLinked="0"/>
        <c:majorTickMark val="out"/>
        <c:minorTickMark val="none"/>
        <c:tickLblPos val="nextTo"/>
        <c:txPr>
          <a:bodyPr/>
          <a:lstStyle/>
          <a:p>
            <a:pPr>
              <a:defRPr sz="900"/>
            </a:pPr>
            <a:endParaRPr lang="en-US"/>
          </a:p>
        </c:txPr>
        <c:crossAx val="196076288"/>
        <c:crosses val="autoZero"/>
        <c:auto val="1"/>
        <c:lblAlgn val="ctr"/>
        <c:lblOffset val="100"/>
        <c:noMultiLvlLbl val="0"/>
      </c:catAx>
      <c:valAx>
        <c:axId val="196076288"/>
        <c:scaling>
          <c:orientation val="minMax"/>
          <c:min val="0.5"/>
        </c:scaling>
        <c:delete val="0"/>
        <c:axPos val="l"/>
        <c:majorGridlines/>
        <c:numFmt formatCode="0%" sourceLinked="1"/>
        <c:majorTickMark val="out"/>
        <c:minorTickMark val="none"/>
        <c:tickLblPos val="nextTo"/>
        <c:crossAx val="196045824"/>
        <c:crosses val="autoZero"/>
        <c:crossBetween val="between"/>
      </c:valAx>
      <c:valAx>
        <c:axId val="617292944"/>
        <c:scaling>
          <c:orientation val="minMax"/>
          <c:max val="0.85000000000000009"/>
          <c:min val="0.5"/>
        </c:scaling>
        <c:delete val="0"/>
        <c:axPos val="r"/>
        <c:numFmt formatCode="0%" sourceLinked="1"/>
        <c:majorTickMark val="out"/>
        <c:minorTickMark val="none"/>
        <c:tickLblPos val="nextTo"/>
        <c:crossAx val="617295240"/>
        <c:crosses val="max"/>
        <c:crossBetween val="between"/>
      </c:valAx>
      <c:catAx>
        <c:axId val="617295240"/>
        <c:scaling>
          <c:orientation val="minMax"/>
        </c:scaling>
        <c:delete val="1"/>
        <c:axPos val="b"/>
        <c:numFmt formatCode="General" sourceLinked="1"/>
        <c:majorTickMark val="out"/>
        <c:minorTickMark val="none"/>
        <c:tickLblPos val="nextTo"/>
        <c:crossAx val="617292944"/>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Average Need per Needy Student</a:t>
            </a:r>
          </a:p>
          <a:p>
            <a:pPr>
              <a:defRPr/>
            </a:pPr>
            <a:r>
              <a:rPr lang="en-US" dirty="0"/>
              <a:t>in Traditional Undergraduate Programs</a:t>
            </a:r>
          </a:p>
        </c:rich>
      </c:tx>
      <c:overlay val="0"/>
    </c:title>
    <c:autoTitleDeleted val="0"/>
    <c:plotArea>
      <c:layout/>
      <c:lineChart>
        <c:grouping val="standard"/>
        <c:varyColors val="0"/>
        <c:ser>
          <c:idx val="3"/>
          <c:order val="0"/>
          <c:tx>
            <c:strRef>
              <c:f>'Q4. Need. Avg per Needy Student'!$F$152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Student'!$I$152:$BB$152</c:f>
              <c:numCache>
                <c:formatCode>_("$"* #,##0_);_("$"* \(#,##0\);_("$"* "-"??_);_(@_)</c:formatCode>
                <c:ptCount val="19"/>
                <c:pt idx="0">
                  <c:v>13221.042668172109</c:v>
                </c:pt>
                <c:pt idx="1">
                  <c:v>13157.386087616569</c:v>
                </c:pt>
                <c:pt idx="2">
                  <c:v>14039</c:v>
                </c:pt>
                <c:pt idx="3">
                  <c:v>14363.516666666666</c:v>
                </c:pt>
                <c:pt idx="4">
                  <c:v>15371.792159333205</c:v>
                </c:pt>
                <c:pt idx="5">
                  <c:v>16028.249575551783</c:v>
                </c:pt>
                <c:pt idx="6">
                  <c:v>17033.406989190909</c:v>
                </c:pt>
                <c:pt idx="7">
                  <c:v>18719.390502793296</c:v>
                </c:pt>
                <c:pt idx="8">
                  <c:v>19681.357339592658</c:v>
                </c:pt>
                <c:pt idx="9">
                  <c:v>21468.441546671718</c:v>
                </c:pt>
                <c:pt idx="10">
                  <c:v>21423.757097573936</c:v>
                </c:pt>
                <c:pt idx="11">
                  <c:v>23054.363927230392</c:v>
                </c:pt>
                <c:pt idx="12">
                  <c:v>23265.143536875497</c:v>
                </c:pt>
                <c:pt idx="13">
                  <c:v>23722.649529908427</c:v>
                </c:pt>
                <c:pt idx="14">
                  <c:v>24916.151983279753</c:v>
                </c:pt>
                <c:pt idx="15">
                  <c:v>24809.519498069498</c:v>
                </c:pt>
                <c:pt idx="16">
                  <c:v>27068.714285714286</c:v>
                </c:pt>
                <c:pt idx="17">
                  <c:v>27389.522913455694</c:v>
                </c:pt>
                <c:pt idx="18">
                  <c:v>27332.744697611219</c:v>
                </c:pt>
              </c:numCache>
            </c:numRef>
          </c:val>
          <c:smooth val="0"/>
          <c:extLst>
            <c:ext xmlns:c16="http://schemas.microsoft.com/office/drawing/2014/chart" uri="{C3380CC4-5D6E-409C-BE32-E72D297353CC}">
              <c16:uniqueId val="{00000000-CC61-4AAB-9AFB-B96A97D70557}"/>
            </c:ext>
          </c:extLst>
        </c:ser>
        <c:ser>
          <c:idx val="5"/>
          <c:order val="2"/>
          <c:tx>
            <c:strRef>
              <c:f>'Q4. Need. Avg per Needy Student'!$F$154</c:f>
              <c:strCache>
                <c:ptCount val="1"/>
                <c:pt idx="0">
                  <c:v> Third Quartile (CCCU) </c:v>
                </c:pt>
              </c:strCache>
            </c:strRef>
          </c:tx>
          <c:spPr>
            <a:ln w="31750"/>
          </c:spPr>
          <c:marker>
            <c:symbol val="triangle"/>
            <c:size val="7"/>
            <c:spPr>
              <a:solidFill>
                <a:srgbClr val="CC9900"/>
              </a:solidFill>
              <a:ln>
                <a:solidFill>
                  <a:schemeClr val="tx1"/>
                </a:solidFill>
              </a:ln>
            </c:spPr>
          </c:marker>
          <c:dLbls>
            <c:delete val="1"/>
          </c:dLbls>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Student'!$I$154:$BB$154</c:f>
              <c:numCache>
                <c:formatCode>_("$"* #,##0_);_("$"* \(#,##0\);_("$"* "-"??_);_(@_)</c:formatCode>
                <c:ptCount val="19"/>
                <c:pt idx="0">
                  <c:v>16114.696202531646</c:v>
                </c:pt>
                <c:pt idx="1">
                  <c:v>15659.881175478087</c:v>
                </c:pt>
                <c:pt idx="2">
                  <c:v>16879.323668950976</c:v>
                </c:pt>
                <c:pt idx="3">
                  <c:v>17843.480340683756</c:v>
                </c:pt>
                <c:pt idx="4">
                  <c:v>18605.840986252231</c:v>
                </c:pt>
                <c:pt idx="5">
                  <c:v>19252.675141242937</c:v>
                </c:pt>
                <c:pt idx="6">
                  <c:v>20827.407152464966</c:v>
                </c:pt>
                <c:pt idx="7">
                  <c:v>22259.588797814209</c:v>
                </c:pt>
                <c:pt idx="8">
                  <c:v>23427.329524072386</c:v>
                </c:pt>
                <c:pt idx="9">
                  <c:v>25617.835658354994</c:v>
                </c:pt>
                <c:pt idx="10">
                  <c:v>26704.721435867425</c:v>
                </c:pt>
                <c:pt idx="11">
                  <c:v>27870.058182492638</c:v>
                </c:pt>
                <c:pt idx="12">
                  <c:v>28250.69801553063</c:v>
                </c:pt>
                <c:pt idx="13">
                  <c:v>29694.571256044423</c:v>
                </c:pt>
                <c:pt idx="14">
                  <c:v>29816.771568016426</c:v>
                </c:pt>
                <c:pt idx="15">
                  <c:v>31655.739877003332</c:v>
                </c:pt>
                <c:pt idx="16">
                  <c:v>32119.633499170814</c:v>
                </c:pt>
                <c:pt idx="17">
                  <c:v>33413.561802988959</c:v>
                </c:pt>
                <c:pt idx="18">
                  <c:v>34472.2832801486</c:v>
                </c:pt>
              </c:numCache>
            </c:numRef>
          </c:val>
          <c:smooth val="0"/>
          <c:extLst>
            <c:ext xmlns:c16="http://schemas.microsoft.com/office/drawing/2014/chart" uri="{C3380CC4-5D6E-409C-BE32-E72D297353CC}">
              <c16:uniqueId val="{00000001-CC61-4AAB-9AFB-B96A97D70557}"/>
            </c:ext>
          </c:extLst>
        </c:ser>
        <c:dLbls>
          <c:showLegendKey val="0"/>
          <c:showVal val="1"/>
          <c:showCatName val="0"/>
          <c:showSerName val="0"/>
          <c:showPercent val="0"/>
          <c:showBubbleSize val="0"/>
        </c:dLbls>
        <c:marker val="1"/>
        <c:smooth val="0"/>
        <c:axId val="197182208"/>
        <c:axId val="197183744"/>
      </c:lineChart>
      <c:lineChart>
        <c:grouping val="standard"/>
        <c:varyColors val="0"/>
        <c:ser>
          <c:idx val="4"/>
          <c:order val="1"/>
          <c:tx>
            <c:strRef>
              <c:f>'Q4. Need. Avg per Needy Student'!$F$153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Student'!$I$153:$BB$153</c:f>
              <c:numCache>
                <c:formatCode>_("$"* #,##0_);_("$"* \(#,##0\);_("$"* "-"??_);_(@_)</c:formatCode>
                <c:ptCount val="19"/>
                <c:pt idx="0">
                  <c:v>14490.352769679301</c:v>
                </c:pt>
                <c:pt idx="1">
                  <c:v>14496.212038303693</c:v>
                </c:pt>
                <c:pt idx="2">
                  <c:v>15117.541343669251</c:v>
                </c:pt>
                <c:pt idx="3">
                  <c:v>16159</c:v>
                </c:pt>
                <c:pt idx="4">
                  <c:v>17365.387704752386</c:v>
                </c:pt>
                <c:pt idx="5">
                  <c:v>17910</c:v>
                </c:pt>
                <c:pt idx="6">
                  <c:v>18809.928927680798</c:v>
                </c:pt>
                <c:pt idx="7">
                  <c:v>20646.113342898134</c:v>
                </c:pt>
                <c:pt idx="8">
                  <c:v>21952.178739123789</c:v>
                </c:pt>
                <c:pt idx="9">
                  <c:v>23947.601003730866</c:v>
                </c:pt>
                <c:pt idx="10">
                  <c:v>24353.236252545827</c:v>
                </c:pt>
                <c:pt idx="11">
                  <c:v>25883.151152336446</c:v>
                </c:pt>
                <c:pt idx="12">
                  <c:v>26156.762500000001</c:v>
                </c:pt>
                <c:pt idx="13">
                  <c:v>26231.038227628149</c:v>
                </c:pt>
                <c:pt idx="14">
                  <c:v>27034.629555777781</c:v>
                </c:pt>
                <c:pt idx="15">
                  <c:v>28168.026747841235</c:v>
                </c:pt>
                <c:pt idx="16">
                  <c:v>29233.690744920994</c:v>
                </c:pt>
                <c:pt idx="17">
                  <c:v>30770.174642205362</c:v>
                </c:pt>
                <c:pt idx="18">
                  <c:v>31161.619315907759</c:v>
                </c:pt>
              </c:numCache>
            </c:numRef>
          </c:val>
          <c:smooth val="0"/>
          <c:extLst>
            <c:ext xmlns:c16="http://schemas.microsoft.com/office/drawing/2014/chart" uri="{C3380CC4-5D6E-409C-BE32-E72D297353CC}">
              <c16:uniqueId val="{00000003-CC61-4AAB-9AFB-B96A97D70557}"/>
            </c:ext>
          </c:extLst>
        </c:ser>
        <c:dLbls>
          <c:showLegendKey val="0"/>
          <c:showVal val="0"/>
          <c:showCatName val="0"/>
          <c:showSerName val="0"/>
          <c:showPercent val="0"/>
          <c:showBubbleSize val="0"/>
        </c:dLbls>
        <c:marker val="1"/>
        <c:smooth val="0"/>
        <c:axId val="973059328"/>
        <c:axId val="973063264"/>
      </c:lineChart>
      <c:catAx>
        <c:axId val="197182208"/>
        <c:scaling>
          <c:orientation val="minMax"/>
        </c:scaling>
        <c:delete val="0"/>
        <c:axPos val="b"/>
        <c:numFmt formatCode="General" sourceLinked="0"/>
        <c:majorTickMark val="out"/>
        <c:minorTickMark val="none"/>
        <c:tickLblPos val="nextTo"/>
        <c:txPr>
          <a:bodyPr/>
          <a:lstStyle/>
          <a:p>
            <a:pPr>
              <a:defRPr sz="900"/>
            </a:pPr>
            <a:endParaRPr lang="en-US"/>
          </a:p>
        </c:txPr>
        <c:crossAx val="197183744"/>
        <c:crosses val="autoZero"/>
        <c:auto val="1"/>
        <c:lblAlgn val="ctr"/>
        <c:lblOffset val="100"/>
        <c:noMultiLvlLbl val="0"/>
      </c:catAx>
      <c:valAx>
        <c:axId val="197183744"/>
        <c:scaling>
          <c:orientation val="minMax"/>
          <c:min val="0"/>
        </c:scaling>
        <c:delete val="0"/>
        <c:axPos val="l"/>
        <c:majorGridlines/>
        <c:numFmt formatCode="&quot;$&quot;#,##0" sourceLinked="0"/>
        <c:majorTickMark val="out"/>
        <c:minorTickMark val="none"/>
        <c:tickLblPos val="nextTo"/>
        <c:crossAx val="197182208"/>
        <c:crosses val="autoZero"/>
        <c:crossBetween val="between"/>
      </c:valAx>
      <c:valAx>
        <c:axId val="973063264"/>
        <c:scaling>
          <c:orientation val="minMax"/>
          <c:max val="40000"/>
        </c:scaling>
        <c:delete val="0"/>
        <c:axPos val="r"/>
        <c:numFmt formatCode="&quot;$&quot;#,##0" sourceLinked="0"/>
        <c:majorTickMark val="out"/>
        <c:minorTickMark val="none"/>
        <c:tickLblPos val="nextTo"/>
        <c:crossAx val="973059328"/>
        <c:crosses val="max"/>
        <c:crossBetween val="between"/>
      </c:valAx>
      <c:catAx>
        <c:axId val="973059328"/>
        <c:scaling>
          <c:orientation val="minMax"/>
        </c:scaling>
        <c:delete val="1"/>
        <c:axPos val="b"/>
        <c:numFmt formatCode="General" sourceLinked="1"/>
        <c:majorTickMark val="out"/>
        <c:minorTickMark val="none"/>
        <c:tickLblPos val="nextTo"/>
        <c:crossAx val="973063264"/>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'1819 Data for Wealth'!$O$16</c:f>
              <c:strCache>
                <c:ptCount val="1"/>
                <c:pt idx="0">
                  <c:v>Wealth index</c:v>
                </c:pt>
              </c:strCache>
            </c:strRef>
          </c:tx>
          <c:spPr>
            <a:ln w="28575" cap="rnd">
              <a:noFill/>
              <a:round/>
            </a:ln>
            <a:effectLst/>
          </c:spPr>
          <c:marker>
            <c:symbol val="diamond"/>
            <c:size val="7"/>
            <c:spPr>
              <a:solidFill>
                <a:schemeClr val="accent1"/>
              </a:solidFill>
              <a:ln w="9525">
                <a:solidFill>
                  <a:schemeClr val="accent1"/>
                </a:solidFill>
              </a:ln>
              <a:effectLst/>
            </c:spPr>
          </c:marker>
          <c:dPt>
            <c:idx val="3"/>
            <c:marker>
              <c:symbol val="diamond"/>
              <c:size val="7"/>
              <c:spPr>
                <a:solidFill>
                  <a:srgbClr val="FFC000"/>
                </a:solidFill>
                <a:ln w="9525">
                  <a:solidFill>
                    <a:schemeClr val="tx1"/>
                  </a:solidFill>
                </a:ln>
                <a:effectLst/>
              </c:spPr>
            </c:marker>
            <c:bubble3D val="0"/>
            <c:extLst>
              <c:ext xmlns:c16="http://schemas.microsoft.com/office/drawing/2014/chart" uri="{C3380CC4-5D6E-409C-BE32-E72D297353CC}">
                <c16:uniqueId val="{00000000-7FD7-428B-93A9-BA01518E5F23}"/>
              </c:ext>
            </c:extLst>
          </c:dPt>
          <c:trendline>
            <c:spPr>
              <a:ln w="12700" cap="rnd">
                <a:solidFill>
                  <a:schemeClr val="tx1"/>
                </a:solidFill>
                <a:prstDash val="solid"/>
              </a:ln>
              <a:effectLst/>
            </c:spPr>
            <c:trendlineType val="linear"/>
            <c:dispRSqr val="0"/>
            <c:dispEq val="0"/>
          </c:trendline>
          <c:xVal>
            <c:numRef>
              <c:f>'1819 Data for Wealth'!$N$17:$N$67</c:f>
              <c:numCache>
                <c:formatCode>"$"#,##0_);\("$"#,##0\)</c:formatCode>
                <c:ptCount val="51"/>
                <c:pt idx="0">
                  <c:v>45200</c:v>
                </c:pt>
                <c:pt idx="1">
                  <c:v>37358</c:v>
                </c:pt>
                <c:pt idx="2">
                  <c:v>35880</c:v>
                </c:pt>
                <c:pt idx="3">
                  <c:v>48054</c:v>
                </c:pt>
                <c:pt idx="4">
                  <c:v>51854</c:v>
                </c:pt>
                <c:pt idx="5">
                  <c:v>34314</c:v>
                </c:pt>
                <c:pt idx="6">
                  <c:v>37573</c:v>
                </c:pt>
                <c:pt idx="7">
                  <c:v>45000</c:v>
                </c:pt>
                <c:pt idx="8">
                  <c:v>34250</c:v>
                </c:pt>
                <c:pt idx="9">
                  <c:v>42960</c:v>
                </c:pt>
                <c:pt idx="10">
                  <c:v>33800</c:v>
                </c:pt>
                <c:pt idx="11">
                  <c:v>34860</c:v>
                </c:pt>
                <c:pt idx="12">
                  <c:v>40460</c:v>
                </c:pt>
                <c:pt idx="13">
                  <c:v>31818</c:v>
                </c:pt>
                <c:pt idx="14">
                  <c:v>40128</c:v>
                </c:pt>
                <c:pt idx="15">
                  <c:v>37400</c:v>
                </c:pt>
                <c:pt idx="16">
                  <c:v>47340</c:v>
                </c:pt>
                <c:pt idx="17">
                  <c:v>48470</c:v>
                </c:pt>
                <c:pt idx="18">
                  <c:v>33902</c:v>
                </c:pt>
                <c:pt idx="19">
                  <c:v>36578</c:v>
                </c:pt>
                <c:pt idx="20">
                  <c:v>26194</c:v>
                </c:pt>
                <c:pt idx="21">
                  <c:v>43890</c:v>
                </c:pt>
                <c:pt idx="22">
                  <c:v>41776</c:v>
                </c:pt>
                <c:pt idx="23">
                  <c:v>34848</c:v>
                </c:pt>
                <c:pt idx="24">
                  <c:v>35110</c:v>
                </c:pt>
                <c:pt idx="25">
                  <c:v>36152</c:v>
                </c:pt>
                <c:pt idx="26">
                  <c:v>29274</c:v>
                </c:pt>
                <c:pt idx="27">
                  <c:v>25840</c:v>
                </c:pt>
                <c:pt idx="28">
                  <c:v>40830</c:v>
                </c:pt>
                <c:pt idx="29">
                  <c:v>20764</c:v>
                </c:pt>
                <c:pt idx="30">
                  <c:v>46648</c:v>
                </c:pt>
                <c:pt idx="31">
                  <c:v>45680</c:v>
                </c:pt>
                <c:pt idx="32">
                  <c:v>39444</c:v>
                </c:pt>
                <c:pt idx="33">
                  <c:v>40800</c:v>
                </c:pt>
                <c:pt idx="34">
                  <c:v>40170</c:v>
                </c:pt>
                <c:pt idx="35">
                  <c:v>35926</c:v>
                </c:pt>
                <c:pt idx="36">
                  <c:v>30950</c:v>
                </c:pt>
                <c:pt idx="37">
                  <c:v>45070</c:v>
                </c:pt>
                <c:pt idx="38">
                  <c:v>39082</c:v>
                </c:pt>
                <c:pt idx="39">
                  <c:v>42196</c:v>
                </c:pt>
                <c:pt idx="40">
                  <c:v>54735</c:v>
                </c:pt>
                <c:pt idx="41">
                  <c:v>34666</c:v>
                </c:pt>
                <c:pt idx="42">
                  <c:v>38820</c:v>
                </c:pt>
                <c:pt idx="43">
                  <c:v>43728</c:v>
                </c:pt>
                <c:pt idx="44">
                  <c:v>23640</c:v>
                </c:pt>
                <c:pt idx="45">
                  <c:v>41080</c:v>
                </c:pt>
                <c:pt idx="46">
                  <c:v>43700</c:v>
                </c:pt>
                <c:pt idx="47">
                  <c:v>28330</c:v>
                </c:pt>
                <c:pt idx="48">
                  <c:v>59600</c:v>
                </c:pt>
                <c:pt idx="49">
                  <c:v>46600</c:v>
                </c:pt>
                <c:pt idx="50">
                  <c:v>44870</c:v>
                </c:pt>
              </c:numCache>
            </c:numRef>
          </c:xVal>
          <c:yVal>
            <c:numRef>
              <c:f>'1819 Data for Wealth'!$O$17:$O$67</c:f>
              <c:numCache>
                <c:formatCode>"$"#,##0_);\("$"#,##0\)</c:formatCode>
                <c:ptCount val="51"/>
                <c:pt idx="0">
                  <c:v>24257.923211169284</c:v>
                </c:pt>
                <c:pt idx="1">
                  <c:v>18198.619047619046</c:v>
                </c:pt>
                <c:pt idx="2">
                  <c:v>16059.914236706689</c:v>
                </c:pt>
                <c:pt idx="3">
                  <c:v>22792.828828828828</c:v>
                </c:pt>
                <c:pt idx="4">
                  <c:v>18796.15953601295</c:v>
                </c:pt>
                <c:pt idx="5">
                  <c:v>8743.2598870056499</c:v>
                </c:pt>
                <c:pt idx="6">
                  <c:v>15073.2</c:v>
                </c:pt>
                <c:pt idx="7">
                  <c:v>27191.112155020553</c:v>
                </c:pt>
                <c:pt idx="8">
                  <c:v>22839.278911564626</c:v>
                </c:pt>
                <c:pt idx="9">
                  <c:v>22738.643274853803</c:v>
                </c:pt>
                <c:pt idx="10">
                  <c:v>17912.326530612245</c:v>
                </c:pt>
                <c:pt idx="11">
                  <c:v>12855.48347107438</c:v>
                </c:pt>
                <c:pt idx="12">
                  <c:v>19922.650648360031</c:v>
                </c:pt>
                <c:pt idx="13">
                  <c:v>13572.440233236151</c:v>
                </c:pt>
                <c:pt idx="14">
                  <c:v>16244.230849947535</c:v>
                </c:pt>
                <c:pt idx="15">
                  <c:v>17330.49358490566</c:v>
                </c:pt>
                <c:pt idx="16">
                  <c:v>22950.268260292163</c:v>
                </c:pt>
                <c:pt idx="17">
                  <c:v>26238.535315985129</c:v>
                </c:pt>
                <c:pt idx="18">
                  <c:v>15195.065428824049</c:v>
                </c:pt>
                <c:pt idx="19">
                  <c:v>15515.242458100558</c:v>
                </c:pt>
                <c:pt idx="20">
                  <c:v>21231.027791441218</c:v>
                </c:pt>
                <c:pt idx="21">
                  <c:v>10671.908878504673</c:v>
                </c:pt>
                <c:pt idx="22">
                  <c:v>15044.89749430524</c:v>
                </c:pt>
                <c:pt idx="23">
                  <c:v>17530.769580022701</c:v>
                </c:pt>
                <c:pt idx="24">
                  <c:v>18072.841924398625</c:v>
                </c:pt>
                <c:pt idx="25">
                  <c:v>20246.555643251777</c:v>
                </c:pt>
                <c:pt idx="26">
                  <c:v>15820.489361702128</c:v>
                </c:pt>
                <c:pt idx="27">
                  <c:v>15131.464640561075</c:v>
                </c:pt>
                <c:pt idx="28">
                  <c:v>24907.076183431953</c:v>
                </c:pt>
                <c:pt idx="29">
                  <c:v>11569.450479233226</c:v>
                </c:pt>
                <c:pt idx="30">
                  <c:v>16017.089483394833</c:v>
                </c:pt>
                <c:pt idx="31">
                  <c:v>23734.415337889142</c:v>
                </c:pt>
                <c:pt idx="32">
                  <c:v>22066.154050464807</c:v>
                </c:pt>
                <c:pt idx="33">
                  <c:v>21014.329787234041</c:v>
                </c:pt>
                <c:pt idx="34">
                  <c:v>18698.198307134218</c:v>
                </c:pt>
                <c:pt idx="35">
                  <c:v>17411.92676056338</c:v>
                </c:pt>
                <c:pt idx="36">
                  <c:v>19687.908319185059</c:v>
                </c:pt>
                <c:pt idx="37">
                  <c:v>21943.889570552146</c:v>
                </c:pt>
                <c:pt idx="38">
                  <c:v>15667.297619047618</c:v>
                </c:pt>
                <c:pt idx="39">
                  <c:v>17440.085714285713</c:v>
                </c:pt>
                <c:pt idx="40">
                  <c:v>27812.96645702306</c:v>
                </c:pt>
                <c:pt idx="41">
                  <c:v>12513.880658436214</c:v>
                </c:pt>
                <c:pt idx="42">
                  <c:v>18924.386593204774</c:v>
                </c:pt>
                <c:pt idx="43">
                  <c:v>25397.549050632912</c:v>
                </c:pt>
                <c:pt idx="44">
                  <c:v>16335.278571428571</c:v>
                </c:pt>
                <c:pt idx="45">
                  <c:v>18217.925558312654</c:v>
                </c:pt>
                <c:pt idx="46">
                  <c:v>15990.597802197803</c:v>
                </c:pt>
                <c:pt idx="47">
                  <c:v>9592.7396825396827</c:v>
                </c:pt>
                <c:pt idx="48">
                  <c:v>32716.748178137652</c:v>
                </c:pt>
                <c:pt idx="49">
                  <c:v>26619.886168910649</c:v>
                </c:pt>
                <c:pt idx="50">
                  <c:v>20172.901538461538</c:v>
                </c:pt>
              </c:numCache>
            </c:numRef>
          </c:yVal>
          <c:smooth val="0"/>
          <c:extLst>
            <c:ext xmlns:c16="http://schemas.microsoft.com/office/drawing/2014/chart" uri="{C3380CC4-5D6E-409C-BE32-E72D297353CC}">
              <c16:uniqueId val="{00000002-7FD7-428B-93A9-BA01518E5F23}"/>
            </c:ext>
          </c:extLst>
        </c:ser>
        <c:dLbls>
          <c:showLegendKey val="0"/>
          <c:showVal val="0"/>
          <c:showCatName val="0"/>
          <c:showSerName val="0"/>
          <c:showPercent val="0"/>
          <c:showBubbleSize val="0"/>
        </c:dLbls>
        <c:axId val="558502640"/>
        <c:axId val="558503056"/>
      </c:scatterChart>
      <c:valAx>
        <c:axId val="558502640"/>
        <c:scaling>
          <c:orientation val="minMax"/>
          <c:max val="60000"/>
          <c:min val="20000"/>
        </c:scaling>
        <c:delete val="0"/>
        <c:axPos val="b"/>
        <c:majorGridlines>
          <c:spPr>
            <a:ln w="9525" cap="flat" cmpd="sng" algn="ctr">
              <a:solidFill>
                <a:schemeClr val="bg1">
                  <a:lumMod val="75000"/>
                </a:schemeClr>
              </a:solidFill>
              <a:round/>
            </a:ln>
            <a:effectLst/>
          </c:spPr>
        </c:majorGridlines>
        <c:minorGridlines>
          <c:spPr>
            <a:ln w="6350" cap="flat" cmpd="sng" algn="ctr">
              <a:solidFill>
                <a:schemeClr val="bg1">
                  <a:lumMod val="8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Tuition, Fees, Room</a:t>
                </a:r>
                <a:r>
                  <a:rPr lang="en-US" sz="1200" b="1" baseline="0" dirty="0"/>
                  <a:t> and Board</a:t>
                </a:r>
                <a:endParaRPr lang="en-US" sz="12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8503056"/>
        <c:crosses val="autoZero"/>
        <c:crossBetween val="midCat"/>
      </c:valAx>
      <c:valAx>
        <c:axId val="558503056"/>
        <c:scaling>
          <c:orientation val="minMax"/>
          <c:max val="35000"/>
          <c:min val="5000"/>
        </c:scaling>
        <c:delete val="0"/>
        <c:axPos val="l"/>
        <c:majorGridlines>
          <c:spPr>
            <a:ln w="9525" cap="flat" cmpd="sng" algn="ctr">
              <a:solidFill>
                <a:schemeClr val="bg1">
                  <a:lumMod val="75000"/>
                </a:schemeClr>
              </a:solidFill>
              <a:round/>
            </a:ln>
            <a:effectLst/>
          </c:spPr>
        </c:majorGridlines>
        <c:minorGridlines>
          <c:spPr>
            <a:ln w="6350" cap="flat" cmpd="sng" algn="ctr">
              <a:solidFill>
                <a:schemeClr val="bg1">
                  <a:lumMod val="8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Wealth</a:t>
                </a:r>
                <a:r>
                  <a:rPr lang="en-US" sz="1200" b="1" baseline="0" dirty="0"/>
                  <a:t> Index</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8502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Family Ability to Pay (Wealth Index)</a:t>
            </a:r>
          </a:p>
          <a:p>
            <a:pPr>
              <a:defRPr/>
            </a:pPr>
            <a:r>
              <a:rPr lang="en-US" dirty="0"/>
              <a:t>for Traditional Undergraduate Programs</a:t>
            </a:r>
          </a:p>
        </c:rich>
      </c:tx>
      <c:overlay val="0"/>
    </c:title>
    <c:autoTitleDeleted val="0"/>
    <c:plotArea>
      <c:layout/>
      <c:lineChart>
        <c:grouping val="standard"/>
        <c:varyColors val="0"/>
        <c:ser>
          <c:idx val="0"/>
          <c:order val="0"/>
          <c:tx>
            <c:strRef>
              <c:f>'R1. Wealth Index'!$F$158</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Index'!$I$158:$BB$158</c:f>
              <c:numCache>
                <c:formatCode>_("$"* #,##0_);_("$"* \(#,##0\);_("$"* "-"??_);_(@_)</c:formatCode>
                <c:ptCount val="16"/>
                <c:pt idx="0">
                  <c:v>5861</c:v>
                </c:pt>
                <c:pt idx="1">
                  <c:v>7449.9046970728386</c:v>
                </c:pt>
                <c:pt idx="2">
                  <c:v>8614.9324324324316</c:v>
                </c:pt>
                <c:pt idx="3">
                  <c:v>8677</c:v>
                </c:pt>
                <c:pt idx="4">
                  <c:v>8252.8972868217061</c:v>
                </c:pt>
                <c:pt idx="5">
                  <c:v>8890</c:v>
                </c:pt>
                <c:pt idx="6">
                  <c:v>7353.9423076923076</c:v>
                </c:pt>
                <c:pt idx="7">
                  <c:v>7534.2661710037182</c:v>
                </c:pt>
                <c:pt idx="8">
                  <c:v>7908.2</c:v>
                </c:pt>
                <c:pt idx="9">
                  <c:v>7542.3993399339934</c:v>
                </c:pt>
                <c:pt idx="10">
                  <c:v>6903.1397174254316</c:v>
                </c:pt>
                <c:pt idx="11">
                  <c:v>6653.6248131539614</c:v>
                </c:pt>
                <c:pt idx="12">
                  <c:v>7025.8064516129034</c:v>
                </c:pt>
                <c:pt idx="13">
                  <c:v>10320.009009009009</c:v>
                </c:pt>
                <c:pt idx="14">
                  <c:v>6306.7468879668049</c:v>
                </c:pt>
                <c:pt idx="15">
                  <c:v>8743.2598870056499</c:v>
                </c:pt>
              </c:numCache>
            </c:numRef>
          </c:val>
          <c:smooth val="0"/>
          <c:extLst>
            <c:ext xmlns:c16="http://schemas.microsoft.com/office/drawing/2014/chart" uri="{C3380CC4-5D6E-409C-BE32-E72D297353CC}">
              <c16:uniqueId val="{00000001-4995-4E3E-B698-795AF1D233A6}"/>
            </c:ext>
          </c:extLst>
        </c:ser>
        <c:ser>
          <c:idx val="3"/>
          <c:order val="1"/>
          <c:tx>
            <c:strRef>
              <c:f>'R1. Wealth Index'!$F$161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Index'!$I$161:$BB$161</c:f>
              <c:numCache>
                <c:formatCode>_("$"* #,##0_);_("$"* \(#,##0\);_("$"* "-"??_);_(@_)</c:formatCode>
                <c:ptCount val="16"/>
                <c:pt idx="0">
                  <c:v>10207</c:v>
                </c:pt>
                <c:pt idx="1">
                  <c:v>10149.372375690609</c:v>
                </c:pt>
                <c:pt idx="2">
                  <c:v>11768.844049247606</c:v>
                </c:pt>
                <c:pt idx="3">
                  <c:v>11524</c:v>
                </c:pt>
                <c:pt idx="4">
                  <c:v>12662.958607667662</c:v>
                </c:pt>
                <c:pt idx="5">
                  <c:v>12570</c:v>
                </c:pt>
                <c:pt idx="6">
                  <c:v>11415.490908325617</c:v>
                </c:pt>
                <c:pt idx="7">
                  <c:v>11415.576878399072</c:v>
                </c:pt>
                <c:pt idx="8">
                  <c:v>12329.723394517512</c:v>
                </c:pt>
                <c:pt idx="9">
                  <c:v>11765.731656184485</c:v>
                </c:pt>
                <c:pt idx="10">
                  <c:v>11930.983431162831</c:v>
                </c:pt>
                <c:pt idx="11">
                  <c:v>12726.143692260208</c:v>
                </c:pt>
                <c:pt idx="12">
                  <c:v>13790.29751263672</c:v>
                </c:pt>
                <c:pt idx="13">
                  <c:v>14949.261824324325</c:v>
                </c:pt>
                <c:pt idx="14">
                  <c:v>14880.041720990874</c:v>
                </c:pt>
                <c:pt idx="15">
                  <c:v>15743.893490374874</c:v>
                </c:pt>
              </c:numCache>
            </c:numRef>
          </c:val>
          <c:smooth val="0"/>
          <c:extLst>
            <c:ext xmlns:c16="http://schemas.microsoft.com/office/drawing/2014/chart" uri="{C3380CC4-5D6E-409C-BE32-E72D297353CC}">
              <c16:uniqueId val="{00000003-4995-4E3E-B698-795AF1D233A6}"/>
            </c:ext>
          </c:extLst>
        </c:ser>
        <c:ser>
          <c:idx val="5"/>
          <c:order val="3"/>
          <c:tx>
            <c:strRef>
              <c:f>'R1. Wealth Index'!$F$163</c:f>
              <c:strCache>
                <c:ptCount val="1"/>
                <c:pt idx="0">
                  <c:v> Third Quartile (CCCU) </c:v>
                </c:pt>
              </c:strCache>
            </c:strRef>
          </c:tx>
          <c:spPr>
            <a:ln w="31750"/>
          </c:spPr>
          <c:marker>
            <c:symbol val="triangle"/>
            <c:size val="7"/>
            <c:spPr>
              <a:solidFill>
                <a:srgbClr val="CC9900"/>
              </a:solidFill>
              <a:ln>
                <a:solidFill>
                  <a:schemeClr val="tx1"/>
                </a:solidFill>
              </a:ln>
            </c:spPr>
          </c:marker>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Index'!$I$163:$BB$163</c:f>
              <c:numCache>
                <c:formatCode>_("$"* #,##0_);_("$"* \(#,##0\);_("$"* "-"??_);_(@_)</c:formatCode>
                <c:ptCount val="16"/>
                <c:pt idx="0">
                  <c:v>13390</c:v>
                </c:pt>
                <c:pt idx="1">
                  <c:v>13819.45344619105</c:v>
                </c:pt>
                <c:pt idx="2">
                  <c:v>15334.704519119352</c:v>
                </c:pt>
                <c:pt idx="3">
                  <c:v>14742</c:v>
                </c:pt>
                <c:pt idx="4">
                  <c:v>16625.640306122448</c:v>
                </c:pt>
                <c:pt idx="5">
                  <c:v>18040.25</c:v>
                </c:pt>
                <c:pt idx="6">
                  <c:v>17790.614315945757</c:v>
                </c:pt>
                <c:pt idx="7">
                  <c:v>17263.23100650396</c:v>
                </c:pt>
                <c:pt idx="8">
                  <c:v>18551.31445065427</c:v>
                </c:pt>
                <c:pt idx="9">
                  <c:v>18348.177788461537</c:v>
                </c:pt>
                <c:pt idx="10">
                  <c:v>16945.968070592367</c:v>
                </c:pt>
                <c:pt idx="11">
                  <c:v>18155.077411249826</c:v>
                </c:pt>
                <c:pt idx="12">
                  <c:v>20235.963052712599</c:v>
                </c:pt>
                <c:pt idx="13">
                  <c:v>20266.183085714285</c:v>
                </c:pt>
                <c:pt idx="14">
                  <c:v>22024.561634805537</c:v>
                </c:pt>
                <c:pt idx="15">
                  <c:v>22402.398662659303</c:v>
                </c:pt>
              </c:numCache>
            </c:numRef>
          </c:val>
          <c:smooth val="0"/>
          <c:extLst>
            <c:ext xmlns:c16="http://schemas.microsoft.com/office/drawing/2014/chart" uri="{C3380CC4-5D6E-409C-BE32-E72D297353CC}">
              <c16:uniqueId val="{00000005-4995-4E3E-B698-795AF1D233A6}"/>
            </c:ext>
          </c:extLst>
        </c:ser>
        <c:ser>
          <c:idx val="6"/>
          <c:order val="4"/>
          <c:tx>
            <c:strRef>
              <c:f>'R1. Wealth Index'!$F$164</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Index'!$I$164:$BB$164</c:f>
              <c:numCache>
                <c:formatCode>_("$"* #,##0_);_("$"* \(#,##0\);_("$"* "-"??_);_(@_)</c:formatCode>
                <c:ptCount val="16"/>
                <c:pt idx="0">
                  <c:v>17139</c:v>
                </c:pt>
                <c:pt idx="1">
                  <c:v>23939.745724907061</c:v>
                </c:pt>
                <c:pt idx="2">
                  <c:v>23731.308562197093</c:v>
                </c:pt>
                <c:pt idx="3">
                  <c:v>23944</c:v>
                </c:pt>
                <c:pt idx="4">
                  <c:v>25679.545045045044</c:v>
                </c:pt>
                <c:pt idx="5">
                  <c:v>28691</c:v>
                </c:pt>
                <c:pt idx="6">
                  <c:v>26544.278422273783</c:v>
                </c:pt>
                <c:pt idx="7">
                  <c:v>24947.814254859612</c:v>
                </c:pt>
                <c:pt idx="8">
                  <c:v>24858.131171702284</c:v>
                </c:pt>
                <c:pt idx="9">
                  <c:v>27346.238784370478</c:v>
                </c:pt>
                <c:pt idx="10">
                  <c:v>28378.336283185839</c:v>
                </c:pt>
                <c:pt idx="11">
                  <c:v>27614.100147275403</c:v>
                </c:pt>
                <c:pt idx="12">
                  <c:v>30164.020149253731</c:v>
                </c:pt>
                <c:pt idx="13">
                  <c:v>31333.856929955291</c:v>
                </c:pt>
                <c:pt idx="14">
                  <c:v>42104.619003971893</c:v>
                </c:pt>
                <c:pt idx="15">
                  <c:v>32716.748178137652</c:v>
                </c:pt>
              </c:numCache>
            </c:numRef>
          </c:val>
          <c:smooth val="0"/>
          <c:extLst>
            <c:ext xmlns:c16="http://schemas.microsoft.com/office/drawing/2014/chart" uri="{C3380CC4-5D6E-409C-BE32-E72D297353CC}">
              <c16:uniqueId val="{00000007-4995-4E3E-B698-795AF1D233A6}"/>
            </c:ext>
          </c:extLst>
        </c:ser>
        <c:dLbls>
          <c:showLegendKey val="0"/>
          <c:showVal val="0"/>
          <c:showCatName val="0"/>
          <c:showSerName val="0"/>
          <c:showPercent val="0"/>
          <c:showBubbleSize val="0"/>
        </c:dLbls>
        <c:marker val="1"/>
        <c:smooth val="0"/>
        <c:axId val="197208320"/>
        <c:axId val="197222400"/>
      </c:lineChart>
      <c:lineChart>
        <c:grouping val="standard"/>
        <c:varyColors val="0"/>
        <c:ser>
          <c:idx val="4"/>
          <c:order val="2"/>
          <c:tx>
            <c:strRef>
              <c:f>'R1. Wealth Index'!$F$162</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Index'!$I$162:$BB$162</c:f>
              <c:numCache>
                <c:formatCode>_("$"* #,##0_);_("$"* \(#,##0\);_("$"* "-"??_);_(@_)</c:formatCode>
                <c:ptCount val="16"/>
                <c:pt idx="0">
                  <c:v>11802</c:v>
                </c:pt>
                <c:pt idx="1">
                  <c:v>12054.74689732982</c:v>
                </c:pt>
                <c:pt idx="2">
                  <c:v>13261.195246179966</c:v>
                </c:pt>
                <c:pt idx="3">
                  <c:v>13276</c:v>
                </c:pt>
                <c:pt idx="4">
                  <c:v>15085.383044487568</c:v>
                </c:pt>
                <c:pt idx="5">
                  <c:v>15195</c:v>
                </c:pt>
                <c:pt idx="6">
                  <c:v>14364.729883603239</c:v>
                </c:pt>
                <c:pt idx="7">
                  <c:v>14513.145958986732</c:v>
                </c:pt>
                <c:pt idx="8">
                  <c:v>14326.6103626943</c:v>
                </c:pt>
                <c:pt idx="9">
                  <c:v>14044.159292035398</c:v>
                </c:pt>
                <c:pt idx="10">
                  <c:v>14585.052953890136</c:v>
                </c:pt>
                <c:pt idx="11">
                  <c:v>14765.893414943013</c:v>
                </c:pt>
                <c:pt idx="12">
                  <c:v>15953.5554442722</c:v>
                </c:pt>
                <c:pt idx="13">
                  <c:v>17259.455818965518</c:v>
                </c:pt>
                <c:pt idx="14">
                  <c:v>17455.602272727272</c:v>
                </c:pt>
                <c:pt idx="15">
                  <c:v>18198.619047619046</c:v>
                </c:pt>
              </c:numCache>
            </c:numRef>
          </c:val>
          <c:smooth val="0"/>
          <c:extLst>
            <c:ext xmlns:c16="http://schemas.microsoft.com/office/drawing/2014/chart" uri="{C3380CC4-5D6E-409C-BE32-E72D297353CC}">
              <c16:uniqueId val="{0000000B-4995-4E3E-B698-795AF1D233A6}"/>
            </c:ext>
          </c:extLst>
        </c:ser>
        <c:dLbls>
          <c:showLegendKey val="0"/>
          <c:showVal val="0"/>
          <c:showCatName val="0"/>
          <c:showSerName val="0"/>
          <c:showPercent val="0"/>
          <c:showBubbleSize val="0"/>
        </c:dLbls>
        <c:marker val="1"/>
        <c:smooth val="0"/>
        <c:axId val="1121106032"/>
        <c:axId val="1121105048"/>
      </c:lineChart>
      <c:catAx>
        <c:axId val="197208320"/>
        <c:scaling>
          <c:orientation val="minMax"/>
        </c:scaling>
        <c:delete val="0"/>
        <c:axPos val="b"/>
        <c:numFmt formatCode="General" sourceLinked="0"/>
        <c:majorTickMark val="out"/>
        <c:minorTickMark val="none"/>
        <c:tickLblPos val="nextTo"/>
        <c:crossAx val="197222400"/>
        <c:crosses val="autoZero"/>
        <c:auto val="1"/>
        <c:lblAlgn val="ctr"/>
        <c:lblOffset val="100"/>
        <c:noMultiLvlLbl val="0"/>
      </c:catAx>
      <c:valAx>
        <c:axId val="197222400"/>
        <c:scaling>
          <c:orientation val="minMax"/>
          <c:min val="0"/>
        </c:scaling>
        <c:delete val="0"/>
        <c:axPos val="l"/>
        <c:majorGridlines/>
        <c:title>
          <c:tx>
            <c:rich>
              <a:bodyPr rot="-5400000" vert="horz"/>
              <a:lstStyle/>
              <a:p>
                <a:pPr>
                  <a:defRPr/>
                </a:pPr>
                <a:r>
                  <a:rPr lang="en-US" dirty="0"/>
                  <a:t>Average Expected Contribution for Parents of Dependent Students</a:t>
                </a:r>
              </a:p>
            </c:rich>
          </c:tx>
          <c:overlay val="0"/>
        </c:title>
        <c:numFmt formatCode="&quot;$&quot;#,##0" sourceLinked="0"/>
        <c:majorTickMark val="out"/>
        <c:minorTickMark val="none"/>
        <c:tickLblPos val="nextTo"/>
        <c:crossAx val="197208320"/>
        <c:crosses val="autoZero"/>
        <c:crossBetween val="between"/>
        <c:majorUnit val="3000"/>
      </c:valAx>
      <c:valAx>
        <c:axId val="1121105048"/>
        <c:scaling>
          <c:orientation val="minMax"/>
          <c:max val="45000"/>
        </c:scaling>
        <c:delete val="0"/>
        <c:axPos val="r"/>
        <c:numFmt formatCode="&quot;$&quot;#,##0" sourceLinked="0"/>
        <c:majorTickMark val="out"/>
        <c:minorTickMark val="none"/>
        <c:tickLblPos val="nextTo"/>
        <c:crossAx val="1121106032"/>
        <c:crosses val="max"/>
        <c:crossBetween val="between"/>
        <c:majorUnit val="3000"/>
      </c:valAx>
      <c:catAx>
        <c:axId val="1121106032"/>
        <c:scaling>
          <c:orientation val="minMax"/>
        </c:scaling>
        <c:delete val="1"/>
        <c:axPos val="b"/>
        <c:numFmt formatCode="General" sourceLinked="1"/>
        <c:majorTickMark val="out"/>
        <c:minorTickMark val="none"/>
        <c:tickLblPos val="nextTo"/>
        <c:crossAx val="1121105048"/>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Net Tuition Revenue Over Time</a:t>
            </a:r>
          </a:p>
        </c:rich>
      </c:tx>
      <c:overlay val="1"/>
    </c:title>
    <c:autoTitleDeleted val="0"/>
    <c:plotArea>
      <c:layout/>
      <c:lineChart>
        <c:grouping val="standard"/>
        <c:varyColors val="0"/>
        <c:ser>
          <c:idx val="0"/>
          <c:order val="0"/>
          <c:tx>
            <c:strRef>
              <c:f>'F1. Net Tuition Revenue (NTR)'!$F$150</c:f>
              <c:strCache>
                <c:ptCount val="1"/>
                <c:pt idx="0">
                  <c:v> Minimum (CCCU) </c:v>
                </c:pt>
              </c:strCache>
            </c:strRef>
          </c:tx>
          <c:spPr>
            <a:ln w="38100">
              <a:solidFill>
                <a:srgbClr val="00B0F0"/>
              </a:solidFill>
            </a:ln>
          </c:spPr>
          <c:marker>
            <c:symbol val="diamond"/>
            <c:size val="7"/>
            <c:spPr>
              <a:solidFill>
                <a:sysClr val="window" lastClr="FFFFFF"/>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(NTR)'!$G$150:$BB$150</c:f>
              <c:numCache>
                <c:formatCode>"$"#,##0_);[Red]\("$"#,##0\)</c:formatCode>
                <c:ptCount val="16"/>
                <c:pt idx="0">
                  <c:v>1765470.5700000003</c:v>
                </c:pt>
                <c:pt idx="1">
                  <c:v>1663856.4470000002</c:v>
                </c:pt>
                <c:pt idx="2">
                  <c:v>2742035</c:v>
                </c:pt>
                <c:pt idx="3">
                  <c:v>2612196.5519999997</c:v>
                </c:pt>
                <c:pt idx="4">
                  <c:v>2427212.676</c:v>
                </c:pt>
                <c:pt idx="5">
                  <c:v>3037137</c:v>
                </c:pt>
                <c:pt idx="6">
                  <c:v>2867477</c:v>
                </c:pt>
                <c:pt idx="7">
                  <c:v>2608102</c:v>
                </c:pt>
                <c:pt idx="8">
                  <c:v>2486068</c:v>
                </c:pt>
                <c:pt idx="9">
                  <c:v>1237587.9999999998</c:v>
                </c:pt>
                <c:pt idx="10">
                  <c:v>1521048</c:v>
                </c:pt>
                <c:pt idx="11">
                  <c:v>842493</c:v>
                </c:pt>
                <c:pt idx="12">
                  <c:v>1455372.2250000001</c:v>
                </c:pt>
                <c:pt idx="13">
                  <c:v>1815786.9999999998</c:v>
                </c:pt>
                <c:pt idx="14">
                  <c:v>1963124.0000000002</c:v>
                </c:pt>
                <c:pt idx="15">
                  <c:v>2153652.0000000005</c:v>
                </c:pt>
              </c:numCache>
            </c:numRef>
          </c:val>
          <c:smooth val="0"/>
          <c:extLst>
            <c:ext xmlns:c16="http://schemas.microsoft.com/office/drawing/2014/chart" uri="{C3380CC4-5D6E-409C-BE32-E72D297353CC}">
              <c16:uniqueId val="{00000000-D07D-4B92-9442-3B575BF29F3D}"/>
            </c:ext>
          </c:extLst>
        </c:ser>
        <c:ser>
          <c:idx val="3"/>
          <c:order val="2"/>
          <c:tx>
            <c:strRef>
              <c:f>'F1. Net Tuition Revenue (NTR)'!$F$152</c:f>
              <c:strCache>
                <c:ptCount val="1"/>
                <c:pt idx="0">
                  <c:v> First Quartile (CCCU) </c:v>
                </c:pt>
              </c:strCache>
            </c:strRef>
          </c:tx>
          <c:spPr>
            <a:ln w="38100">
              <a:solidFill>
                <a:srgbClr val="7030A0"/>
              </a:solidFill>
            </a:ln>
          </c:spPr>
          <c:marker>
            <c:symbol val="circle"/>
            <c:size val="8"/>
            <c:spPr>
              <a:ln>
                <a:solidFill>
                  <a:sysClr val="window" lastClr="FFFFFF"/>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(NTR)'!$G$152:$BB$152</c:f>
              <c:numCache>
                <c:formatCode>"$"#,##0_);[Red]\("$"#,##0\)</c:formatCode>
                <c:ptCount val="16"/>
                <c:pt idx="0">
                  <c:v>7719216.3899999987</c:v>
                </c:pt>
                <c:pt idx="1">
                  <c:v>9083710.0625</c:v>
                </c:pt>
                <c:pt idx="2">
                  <c:v>8773476.6699999999</c:v>
                </c:pt>
                <c:pt idx="3">
                  <c:v>9316962.4275000002</c:v>
                </c:pt>
                <c:pt idx="4">
                  <c:v>9924877.1687499993</c:v>
                </c:pt>
                <c:pt idx="5">
                  <c:v>8865471.5</c:v>
                </c:pt>
                <c:pt idx="6">
                  <c:v>8732564.0000000019</c:v>
                </c:pt>
                <c:pt idx="7">
                  <c:v>9842478</c:v>
                </c:pt>
                <c:pt idx="8">
                  <c:v>9344010</c:v>
                </c:pt>
                <c:pt idx="9">
                  <c:v>8691609.25</c:v>
                </c:pt>
                <c:pt idx="10">
                  <c:v>11163893</c:v>
                </c:pt>
                <c:pt idx="11">
                  <c:v>10401425.5</c:v>
                </c:pt>
                <c:pt idx="12">
                  <c:v>9764211.5</c:v>
                </c:pt>
                <c:pt idx="13">
                  <c:v>10079033.5</c:v>
                </c:pt>
                <c:pt idx="14">
                  <c:v>12884787.25</c:v>
                </c:pt>
                <c:pt idx="15">
                  <c:v>10591910.500000002</c:v>
                </c:pt>
              </c:numCache>
            </c:numRef>
          </c:val>
          <c:smooth val="0"/>
          <c:extLst>
            <c:ext xmlns:c16="http://schemas.microsoft.com/office/drawing/2014/chart" uri="{C3380CC4-5D6E-409C-BE32-E72D297353CC}">
              <c16:uniqueId val="{00000001-D07D-4B92-9442-3B575BF29F3D}"/>
            </c:ext>
          </c:extLst>
        </c:ser>
        <c:ser>
          <c:idx val="5"/>
          <c:order val="4"/>
          <c:tx>
            <c:strRef>
              <c:f>'F1. Net Tuition Revenue (NTR)'!$F$154</c:f>
              <c:strCache>
                <c:ptCount val="1"/>
                <c:pt idx="0">
                  <c:v> Third Quartile (CCCU) </c:v>
                </c:pt>
              </c:strCache>
            </c:strRef>
          </c:tx>
          <c:spPr>
            <a:ln w="38100">
              <a:solidFill>
                <a:srgbClr val="CC9900"/>
              </a:solidFill>
            </a:ln>
          </c:spPr>
          <c:marker>
            <c:symbol val="triangle"/>
            <c:size val="7"/>
            <c:spPr>
              <a:solidFill>
                <a:srgbClr val="CC9900"/>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(NTR)'!$G$154:$BB$154</c:f>
              <c:numCache>
                <c:formatCode>"$"#,##0_);[Red]\("$"#,##0\)</c:formatCode>
                <c:ptCount val="16"/>
                <c:pt idx="0">
                  <c:v>21353942.808000002</c:v>
                </c:pt>
                <c:pt idx="1">
                  <c:v>22056443.335999999</c:v>
                </c:pt>
                <c:pt idx="2">
                  <c:v>21993529.952</c:v>
                </c:pt>
                <c:pt idx="3">
                  <c:v>25649844.149999999</c:v>
                </c:pt>
                <c:pt idx="4">
                  <c:v>25895911.5</c:v>
                </c:pt>
                <c:pt idx="5">
                  <c:v>26246507.5</c:v>
                </c:pt>
                <c:pt idx="6">
                  <c:v>26579530.999999996</c:v>
                </c:pt>
                <c:pt idx="7">
                  <c:v>27089554</c:v>
                </c:pt>
                <c:pt idx="8">
                  <c:v>26042091.000000004</c:v>
                </c:pt>
                <c:pt idx="9">
                  <c:v>26946411.5</c:v>
                </c:pt>
                <c:pt idx="10">
                  <c:v>27233950.75</c:v>
                </c:pt>
                <c:pt idx="11">
                  <c:v>29705400</c:v>
                </c:pt>
                <c:pt idx="12">
                  <c:v>31048755.5</c:v>
                </c:pt>
                <c:pt idx="13">
                  <c:v>30667179.5</c:v>
                </c:pt>
                <c:pt idx="14">
                  <c:v>35592423.5</c:v>
                </c:pt>
                <c:pt idx="15">
                  <c:v>35834741.625</c:v>
                </c:pt>
              </c:numCache>
            </c:numRef>
          </c:val>
          <c:smooth val="0"/>
          <c:extLst>
            <c:ext xmlns:c16="http://schemas.microsoft.com/office/drawing/2014/chart" uri="{C3380CC4-5D6E-409C-BE32-E72D297353CC}">
              <c16:uniqueId val="{00000002-D07D-4B92-9442-3B575BF29F3D}"/>
            </c:ext>
          </c:extLst>
        </c:ser>
        <c:dLbls>
          <c:showLegendKey val="0"/>
          <c:showVal val="0"/>
          <c:showCatName val="0"/>
          <c:showSerName val="0"/>
          <c:showPercent val="0"/>
          <c:showBubbleSize val="0"/>
        </c:dLbls>
        <c:marker val="1"/>
        <c:smooth val="0"/>
        <c:axId val="43718528"/>
        <c:axId val="43720064"/>
        <c:extLst>
          <c:ext xmlns:c15="http://schemas.microsoft.com/office/drawing/2012/chart" uri="{02D57815-91ED-43cb-92C2-25804820EDAC}">
            <c15:filteredLineSeries>
              <c15:ser>
                <c:idx val="2"/>
                <c:order val="1"/>
                <c:tx>
                  <c:strRef>
                    <c:extLst>
                      <c:ext uri="{02D57815-91ED-43cb-92C2-25804820EDAC}">
                        <c15:formulaRef>
                          <c15:sqref>NTR!#REF!</c15:sqref>
                        </c15:formulaRef>
                      </c:ext>
                    </c:extLst>
                    <c:strCache>
                      <c:ptCount val="1"/>
                      <c:pt idx="0">
                        <c:v>#REF!</c:v>
                      </c:pt>
                    </c:strCache>
                  </c:strRef>
                </c:tx>
                <c:cat>
                  <c:strRef>
                    <c:extLst>
                      <c:ext uri="{02D57815-91ED-43cb-92C2-25804820EDAC}">
                        <c15:formulaRef>
                          <c15:sqref>'F1. Net Tuition Revenue (NTR)'!$G$8:$BB$8</c15:sqref>
                        </c15:formulaRef>
                      </c:ext>
                    </c:extLst>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extLst>
                      <c:ext uri="{02D57815-91ED-43cb-92C2-25804820EDAC}">
                        <c15:formulaRef>
                          <c15:sqref>NTR!#REF!</c15:sqref>
                        </c15:formulaRef>
                      </c:ext>
                    </c:extLst>
                    <c:numCache>
                      <c:formatCode>General</c:formatCode>
                      <c:ptCount val="1"/>
                      <c:pt idx="0">
                        <c:v>1</c:v>
                      </c:pt>
                    </c:numCache>
                  </c:numRef>
                </c:val>
                <c:smooth val="0"/>
                <c:extLst>
                  <c:ext xmlns:c16="http://schemas.microsoft.com/office/drawing/2014/chart" uri="{C3380CC4-5D6E-409C-BE32-E72D297353CC}">
                    <c16:uniqueId val="{00000009-D07D-4B92-9442-3B575BF29F3D}"/>
                  </c:ext>
                </c:extLst>
              </c15:ser>
            </c15:filteredLineSeries>
          </c:ext>
        </c:extLst>
      </c:lineChart>
      <c:lineChart>
        <c:grouping val="standard"/>
        <c:varyColors val="0"/>
        <c:ser>
          <c:idx val="4"/>
          <c:order val="3"/>
          <c:tx>
            <c:strRef>
              <c:f>'F1. Net Tuition Revenue (NTR)'!$F$153</c:f>
              <c:strCache>
                <c:ptCount val="1"/>
                <c:pt idx="0">
                  <c:v> Second Quartile (CCCU median) </c:v>
                </c:pt>
              </c:strCache>
            </c:strRef>
          </c:tx>
          <c:spPr>
            <a:ln w="38100">
              <a:solidFill>
                <a:srgbClr val="92D050"/>
              </a:solidFill>
            </a:ln>
          </c:spPr>
          <c:marker>
            <c:symbol val="x"/>
            <c:size val="9"/>
            <c:spPr>
              <a:ln>
                <a:solidFill>
                  <a:srgbClr val="9BBB59">
                    <a:lumMod val="50000"/>
                  </a:srgbClr>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(NTR)'!$G$153:$BB$153</c:f>
              <c:numCache>
                <c:formatCode>"$"#,##0_);[Red]\("$"#,##0\)</c:formatCode>
                <c:ptCount val="16"/>
                <c:pt idx="0">
                  <c:v>12517489.327500001</c:v>
                </c:pt>
                <c:pt idx="1">
                  <c:v>13303949.799999999</c:v>
                </c:pt>
                <c:pt idx="2">
                  <c:v>15216854.992000001</c:v>
                </c:pt>
                <c:pt idx="3">
                  <c:v>15517743.392000001</c:v>
                </c:pt>
                <c:pt idx="4">
                  <c:v>14295922.352499999</c:v>
                </c:pt>
                <c:pt idx="5">
                  <c:v>15845661</c:v>
                </c:pt>
                <c:pt idx="6">
                  <c:v>14384184.000000002</c:v>
                </c:pt>
                <c:pt idx="7">
                  <c:v>16032669.999999998</c:v>
                </c:pt>
                <c:pt idx="8">
                  <c:v>15968493</c:v>
                </c:pt>
                <c:pt idx="9">
                  <c:v>15785642.08</c:v>
                </c:pt>
                <c:pt idx="10">
                  <c:v>16232560.5</c:v>
                </c:pt>
                <c:pt idx="11">
                  <c:v>17241167.5</c:v>
                </c:pt>
                <c:pt idx="12">
                  <c:v>16422974</c:v>
                </c:pt>
                <c:pt idx="13">
                  <c:v>16638794.000000002</c:v>
                </c:pt>
                <c:pt idx="14">
                  <c:v>18800985.015000001</c:v>
                </c:pt>
                <c:pt idx="15">
                  <c:v>17313207</c:v>
                </c:pt>
              </c:numCache>
            </c:numRef>
          </c:val>
          <c:smooth val="0"/>
          <c:extLst>
            <c:ext xmlns:c16="http://schemas.microsoft.com/office/drawing/2014/chart" uri="{C3380CC4-5D6E-409C-BE32-E72D297353CC}">
              <c16:uniqueId val="{00000008-D07D-4B92-9442-3B575BF29F3D}"/>
            </c:ext>
          </c:extLst>
        </c:ser>
        <c:dLbls>
          <c:showLegendKey val="0"/>
          <c:showVal val="0"/>
          <c:showCatName val="0"/>
          <c:showSerName val="0"/>
          <c:showPercent val="0"/>
          <c:showBubbleSize val="0"/>
        </c:dLbls>
        <c:marker val="1"/>
        <c:smooth val="0"/>
        <c:axId val="1100819160"/>
        <c:axId val="1100823424"/>
      </c:lineChart>
      <c:catAx>
        <c:axId val="43718528"/>
        <c:scaling>
          <c:orientation val="minMax"/>
        </c:scaling>
        <c:delete val="0"/>
        <c:axPos val="b"/>
        <c:numFmt formatCode="General" sourceLinked="0"/>
        <c:majorTickMark val="out"/>
        <c:minorTickMark val="none"/>
        <c:tickLblPos val="nextTo"/>
        <c:txPr>
          <a:bodyPr/>
          <a:lstStyle/>
          <a:p>
            <a:pPr>
              <a:defRPr sz="900"/>
            </a:pPr>
            <a:endParaRPr lang="en-US"/>
          </a:p>
        </c:txPr>
        <c:crossAx val="43720064"/>
        <c:crosses val="autoZero"/>
        <c:auto val="1"/>
        <c:lblAlgn val="ctr"/>
        <c:lblOffset val="100"/>
        <c:noMultiLvlLbl val="0"/>
      </c:catAx>
      <c:valAx>
        <c:axId val="43720064"/>
        <c:scaling>
          <c:orientation val="minMax"/>
          <c:max val="40000000"/>
        </c:scaling>
        <c:delete val="0"/>
        <c:axPos val="l"/>
        <c:majorGridlines/>
        <c:numFmt formatCode="&quot;$&quot;#,##0_);[Red]\(&quot;$&quot;#,##0\)" sourceLinked="1"/>
        <c:majorTickMark val="out"/>
        <c:minorTickMark val="none"/>
        <c:tickLblPos val="nextTo"/>
        <c:txPr>
          <a:bodyPr/>
          <a:lstStyle/>
          <a:p>
            <a:pPr>
              <a:defRPr sz="1000"/>
            </a:pPr>
            <a:endParaRPr lang="en-US"/>
          </a:p>
        </c:txPr>
        <c:crossAx val="43718528"/>
        <c:crosses val="autoZero"/>
        <c:crossBetween val="between"/>
        <c:majorUnit val="5000000"/>
      </c:valAx>
      <c:valAx>
        <c:axId val="1100823424"/>
        <c:scaling>
          <c:orientation val="minMax"/>
          <c:max val="40000000"/>
        </c:scaling>
        <c:delete val="0"/>
        <c:axPos val="r"/>
        <c:numFmt formatCode="&quot;$&quot;#,##0_);[Red]\(&quot;$&quot;#,##0\)" sourceLinked="1"/>
        <c:majorTickMark val="out"/>
        <c:minorTickMark val="none"/>
        <c:tickLblPos val="nextTo"/>
        <c:crossAx val="1100819160"/>
        <c:crosses val="max"/>
        <c:crossBetween val="between"/>
        <c:majorUnit val="5000000"/>
      </c:valAx>
      <c:catAx>
        <c:axId val="1100819160"/>
        <c:scaling>
          <c:orientation val="minMax"/>
        </c:scaling>
        <c:delete val="1"/>
        <c:axPos val="b"/>
        <c:numFmt formatCode="General" sourceLinked="1"/>
        <c:majorTickMark val="out"/>
        <c:minorTickMark val="none"/>
        <c:tickLblPos val="nextTo"/>
        <c:crossAx val="110082342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YOY</a:t>
            </a:r>
            <a:r>
              <a:rPr lang="en-US" sz="2400" baseline="0" dirty="0"/>
              <a:t> </a:t>
            </a:r>
            <a:r>
              <a:rPr lang="en-US" sz="2400" dirty="0"/>
              <a:t>Change in Total Net Tuition</a:t>
            </a:r>
            <a:r>
              <a:rPr lang="en-US" sz="2400" baseline="0" dirty="0"/>
              <a:t> Revenue</a:t>
            </a:r>
            <a:endParaRPr lang="en-US" sz="2400" dirty="0"/>
          </a:p>
        </c:rich>
      </c:tx>
      <c:overlay val="1"/>
    </c:title>
    <c:autoTitleDeleted val="0"/>
    <c:plotArea>
      <c:layout/>
      <c:lineChart>
        <c:grouping val="standard"/>
        <c:varyColors val="0"/>
        <c:ser>
          <c:idx val="3"/>
          <c:order val="0"/>
          <c:tx>
            <c:strRef>
              <c:f>'F2. NTR - Change YOY'!$F$152</c:f>
              <c:strCache>
                <c:ptCount val="1"/>
                <c:pt idx="0">
                  <c:v> First Quartile </c:v>
                </c:pt>
              </c:strCache>
            </c:strRef>
          </c:tx>
          <c:spPr>
            <a:ln w="38100">
              <a:solidFill>
                <a:srgbClr val="7030A0"/>
              </a:solidFill>
            </a:ln>
          </c:spPr>
          <c:marker>
            <c:symbol val="circle"/>
            <c:size val="8"/>
            <c:spPr>
              <a:solidFill>
                <a:srgbClr val="7030A0"/>
              </a:solidFill>
              <a:ln>
                <a:solidFill>
                  <a:schemeClr val="bg1"/>
                </a:solidFill>
              </a:ln>
            </c:spPr>
          </c:marker>
          <c:dLbls>
            <c:dLbl>
              <c:idx val="4"/>
              <c:layout>
                <c:manualLayout>
                  <c:x val="-2.9166669856372469E-2"/>
                  <c:y val="-2.1825588457391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48-4D32-8FE4-F15D257993D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48-4D32-8FE4-F15D257993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YOY'!$G$152:$BB$152</c:f>
              <c:numCache>
                <c:formatCode>0.0%</c:formatCode>
                <c:ptCount val="16"/>
                <c:pt idx="0">
                  <c:v>-9.5480652014022886E-3</c:v>
                </c:pt>
                <c:pt idx="1">
                  <c:v>-5.4232948743122324E-3</c:v>
                </c:pt>
                <c:pt idx="2">
                  <c:v>-1.6423876636207382E-2</c:v>
                </c:pt>
                <c:pt idx="3">
                  <c:v>5.7664151937232158E-3</c:v>
                </c:pt>
                <c:pt idx="4">
                  <c:v>2.1287525269288763E-2</c:v>
                </c:pt>
                <c:pt idx="5">
                  <c:v>-3.9412595783010033E-3</c:v>
                </c:pt>
                <c:pt idx="6">
                  <c:v>-5.6814032762068888E-3</c:v>
                </c:pt>
                <c:pt idx="7">
                  <c:v>-1.3832948599836779E-2</c:v>
                </c:pt>
                <c:pt idx="8">
                  <c:v>-1.8148463519158609E-2</c:v>
                </c:pt>
                <c:pt idx="9">
                  <c:v>-4.5725601428443924E-2</c:v>
                </c:pt>
                <c:pt idx="10">
                  <c:v>-1.8595780047255747E-2</c:v>
                </c:pt>
                <c:pt idx="11">
                  <c:v>-7.3061476224173832E-2</c:v>
                </c:pt>
                <c:pt idx="12">
                  <c:v>-4.3868539592178846E-2</c:v>
                </c:pt>
                <c:pt idx="13">
                  <c:v>-3.3856372352465032E-2</c:v>
                </c:pt>
                <c:pt idx="14">
                  <c:v>-3.7195106220478426E-2</c:v>
                </c:pt>
                <c:pt idx="15">
                  <c:v>-3.7597019507061749E-2</c:v>
                </c:pt>
              </c:numCache>
            </c:numRef>
          </c:val>
          <c:smooth val="0"/>
          <c:extLst>
            <c:ext xmlns:c16="http://schemas.microsoft.com/office/drawing/2014/chart" uri="{C3380CC4-5D6E-409C-BE32-E72D297353CC}">
              <c16:uniqueId val="{00000000-2EAA-4945-936F-4CFD31E5DD11}"/>
            </c:ext>
          </c:extLst>
        </c:ser>
        <c:ser>
          <c:idx val="5"/>
          <c:order val="2"/>
          <c:tx>
            <c:strRef>
              <c:f>'F2. NTR - Change YOY'!$F$154</c:f>
              <c:strCache>
                <c:ptCount val="1"/>
                <c:pt idx="0">
                  <c:v> Third Quartile </c:v>
                </c:pt>
              </c:strCache>
            </c:strRef>
          </c:tx>
          <c:spPr>
            <a:ln w="38100">
              <a:solidFill>
                <a:srgbClr val="CC9900"/>
              </a:solidFill>
            </a:ln>
          </c:spPr>
          <c:marker>
            <c:symbol val="triangle"/>
            <c:size val="7"/>
            <c:spPr>
              <a:solidFill>
                <a:srgbClr val="CC9900"/>
              </a:solidFill>
              <a:ln>
                <a:solidFill>
                  <a:schemeClr val="tx1"/>
                </a:solidFill>
              </a:ln>
            </c:spPr>
          </c:marker>
          <c:dLbls>
            <c:dLbl>
              <c:idx val="4"/>
              <c:layout>
                <c:manualLayout>
                  <c:x val="-2.9166669856372469E-2"/>
                  <c:y val="-3.2738382686087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48-4D32-8FE4-F15D257993D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48-4D32-8FE4-F15D257993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YOY'!$G$154:$BB$154</c:f>
              <c:numCache>
                <c:formatCode>0.0%</c:formatCode>
                <c:ptCount val="16"/>
                <c:pt idx="0">
                  <c:v>0.11969431528754787</c:v>
                </c:pt>
                <c:pt idx="1">
                  <c:v>0.16650750311214257</c:v>
                </c:pt>
                <c:pt idx="2">
                  <c:v>0.1125891618907469</c:v>
                </c:pt>
                <c:pt idx="3">
                  <c:v>0.11279278752525453</c:v>
                </c:pt>
                <c:pt idx="4">
                  <c:v>0.10103861848195156</c:v>
                </c:pt>
                <c:pt idx="5">
                  <c:v>0.11165579636917289</c:v>
                </c:pt>
                <c:pt idx="6">
                  <c:v>0.10981251703325284</c:v>
                </c:pt>
                <c:pt idx="7">
                  <c:v>6.5055511919814235E-2</c:v>
                </c:pt>
                <c:pt idx="8">
                  <c:v>9.1301194019861295E-2</c:v>
                </c:pt>
                <c:pt idx="9">
                  <c:v>6.3705018038559325E-2</c:v>
                </c:pt>
                <c:pt idx="10">
                  <c:v>5.7505718126617665E-2</c:v>
                </c:pt>
                <c:pt idx="11">
                  <c:v>3.5776050276122316E-2</c:v>
                </c:pt>
                <c:pt idx="12">
                  <c:v>4.7644776886010029E-2</c:v>
                </c:pt>
                <c:pt idx="13">
                  <c:v>8.5153305311480507E-2</c:v>
                </c:pt>
                <c:pt idx="14">
                  <c:v>5.126009721820686E-2</c:v>
                </c:pt>
                <c:pt idx="15">
                  <c:v>2.1278979594385794E-2</c:v>
                </c:pt>
              </c:numCache>
            </c:numRef>
          </c:val>
          <c:smooth val="0"/>
          <c:extLst>
            <c:ext xmlns:c16="http://schemas.microsoft.com/office/drawing/2014/chart" uri="{C3380CC4-5D6E-409C-BE32-E72D297353CC}">
              <c16:uniqueId val="{00000001-2EAA-4945-936F-4CFD31E5DD11}"/>
            </c:ext>
          </c:extLst>
        </c:ser>
        <c:dLbls>
          <c:showLegendKey val="0"/>
          <c:showVal val="0"/>
          <c:showCatName val="0"/>
          <c:showSerName val="0"/>
          <c:showPercent val="0"/>
          <c:showBubbleSize val="0"/>
        </c:dLbls>
        <c:marker val="1"/>
        <c:smooth val="0"/>
        <c:axId val="43494016"/>
        <c:axId val="43495808"/>
      </c:lineChart>
      <c:lineChart>
        <c:grouping val="standard"/>
        <c:varyColors val="0"/>
        <c:ser>
          <c:idx val="4"/>
          <c:order val="1"/>
          <c:tx>
            <c:strRef>
              <c:f>'F2. NTR - Change YOY'!$F$153</c:f>
              <c:strCache>
                <c:ptCount val="1"/>
                <c:pt idx="0">
                  <c:v> Second Quartile (median) </c:v>
                </c:pt>
              </c:strCache>
            </c:strRef>
          </c:tx>
          <c:spPr>
            <a:ln w="38100">
              <a:solidFill>
                <a:srgbClr val="92D050"/>
              </a:solidFill>
            </a:ln>
          </c:spPr>
          <c:marker>
            <c:symbol val="x"/>
            <c:size val="9"/>
            <c:spPr>
              <a:ln>
                <a:solidFill>
                  <a:schemeClr val="accent3">
                    <a:lumMod val="50000"/>
                  </a:schemeClr>
                </a:solidFill>
              </a:ln>
            </c:spPr>
          </c:marker>
          <c:dLbls>
            <c:dLbl>
              <c:idx val="4"/>
              <c:layout>
                <c:manualLayout>
                  <c:x val="-2.2222224652474261E-2"/>
                  <c:y val="-2.1825588457391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48-4D32-8FE4-F15D257993D0}"/>
                </c:ext>
              </c:extLst>
            </c:dLbl>
            <c:dLbl>
              <c:idx val="15"/>
              <c:layout>
                <c:manualLayout>
                  <c:x val="1.111111232623713E-2"/>
                  <c:y val="3.2738382686087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48-4D32-8FE4-F15D257993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YOY'!$G$153:$BB$153</c:f>
              <c:numCache>
                <c:formatCode>0.0%</c:formatCode>
                <c:ptCount val="16"/>
                <c:pt idx="0">
                  <c:v>5.7340022708811944E-2</c:v>
                </c:pt>
                <c:pt idx="1">
                  <c:v>7.0661945894081285E-2</c:v>
                </c:pt>
                <c:pt idx="2">
                  <c:v>4.9071366512399989E-2</c:v>
                </c:pt>
                <c:pt idx="3">
                  <c:v>4.9059364942651409E-2</c:v>
                </c:pt>
                <c:pt idx="4">
                  <c:v>7.0344916024411425E-2</c:v>
                </c:pt>
                <c:pt idx="5">
                  <c:v>5.9166463224811811E-2</c:v>
                </c:pt>
                <c:pt idx="6">
                  <c:v>3.6987464792237426E-2</c:v>
                </c:pt>
                <c:pt idx="7">
                  <c:v>3.2275904872869479E-2</c:v>
                </c:pt>
                <c:pt idx="8">
                  <c:v>2.8524537656421246E-2</c:v>
                </c:pt>
                <c:pt idx="9">
                  <c:v>1.7405514784084523E-2</c:v>
                </c:pt>
                <c:pt idx="10">
                  <c:v>1.366998176244788E-2</c:v>
                </c:pt>
                <c:pt idx="11">
                  <c:v>-2.1174216148093271E-3</c:v>
                </c:pt>
                <c:pt idx="12">
                  <c:v>-5.6145227165181819E-3</c:v>
                </c:pt>
                <c:pt idx="13">
                  <c:v>2.1803683511080639E-3</c:v>
                </c:pt>
                <c:pt idx="14">
                  <c:v>5.2384900944599739E-3</c:v>
                </c:pt>
                <c:pt idx="15">
                  <c:v>-1.7467751576414983E-3</c:v>
                </c:pt>
              </c:numCache>
            </c:numRef>
          </c:val>
          <c:smooth val="0"/>
          <c:extLst>
            <c:ext xmlns:c16="http://schemas.microsoft.com/office/drawing/2014/chart" uri="{C3380CC4-5D6E-409C-BE32-E72D297353CC}">
              <c16:uniqueId val="{00000002-2EAA-4945-936F-4CFD31E5DD11}"/>
            </c:ext>
          </c:extLst>
        </c:ser>
        <c:dLbls>
          <c:showLegendKey val="0"/>
          <c:showVal val="0"/>
          <c:showCatName val="0"/>
          <c:showSerName val="0"/>
          <c:showPercent val="0"/>
          <c:showBubbleSize val="0"/>
        </c:dLbls>
        <c:marker val="1"/>
        <c:smooth val="0"/>
        <c:axId val="1280150888"/>
        <c:axId val="1280155808"/>
      </c:lineChart>
      <c:catAx>
        <c:axId val="43494016"/>
        <c:scaling>
          <c:orientation val="minMax"/>
        </c:scaling>
        <c:delete val="0"/>
        <c:axPos val="b"/>
        <c:numFmt formatCode="General" sourceLinked="0"/>
        <c:majorTickMark val="out"/>
        <c:minorTickMark val="none"/>
        <c:tickLblPos val="low"/>
        <c:txPr>
          <a:bodyPr/>
          <a:lstStyle/>
          <a:p>
            <a:pPr>
              <a:defRPr sz="1200"/>
            </a:pPr>
            <a:endParaRPr lang="en-US"/>
          </a:p>
        </c:txPr>
        <c:crossAx val="43495808"/>
        <c:crosses val="autoZero"/>
        <c:auto val="1"/>
        <c:lblAlgn val="ctr"/>
        <c:lblOffset val="100"/>
        <c:noMultiLvlLbl val="0"/>
      </c:catAx>
      <c:valAx>
        <c:axId val="43495808"/>
        <c:scaling>
          <c:orientation val="minMax"/>
        </c:scaling>
        <c:delete val="0"/>
        <c:axPos val="l"/>
        <c:majorGridlines/>
        <c:numFmt formatCode="0.0%" sourceLinked="1"/>
        <c:majorTickMark val="out"/>
        <c:minorTickMark val="none"/>
        <c:tickLblPos val="nextTo"/>
        <c:txPr>
          <a:bodyPr/>
          <a:lstStyle/>
          <a:p>
            <a:pPr>
              <a:defRPr sz="1200"/>
            </a:pPr>
            <a:endParaRPr lang="en-US"/>
          </a:p>
        </c:txPr>
        <c:crossAx val="43494016"/>
        <c:crosses val="autoZero"/>
        <c:crossBetween val="between"/>
      </c:valAx>
      <c:valAx>
        <c:axId val="1280155808"/>
        <c:scaling>
          <c:orientation val="minMax"/>
          <c:max val="0.2"/>
          <c:min val="-0.1"/>
        </c:scaling>
        <c:delete val="0"/>
        <c:axPos val="r"/>
        <c:numFmt formatCode="0.0%" sourceLinked="1"/>
        <c:majorTickMark val="out"/>
        <c:minorTickMark val="none"/>
        <c:tickLblPos val="nextTo"/>
        <c:txPr>
          <a:bodyPr/>
          <a:lstStyle/>
          <a:p>
            <a:pPr>
              <a:defRPr sz="1200"/>
            </a:pPr>
            <a:endParaRPr lang="en-US"/>
          </a:p>
        </c:txPr>
        <c:crossAx val="1280150888"/>
        <c:crosses val="max"/>
        <c:crossBetween val="between"/>
      </c:valAx>
      <c:catAx>
        <c:axId val="1280150888"/>
        <c:scaling>
          <c:orientation val="minMax"/>
        </c:scaling>
        <c:delete val="1"/>
        <c:axPos val="b"/>
        <c:numFmt formatCode="General" sourceLinked="1"/>
        <c:majorTickMark val="out"/>
        <c:minorTickMark val="none"/>
        <c:tickLblPos val="nextTo"/>
        <c:crossAx val="1280155808"/>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of Partnerships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83-42C4-9EE6-2E9B1C02C4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83-42C4-9EE6-2E9B1C02C4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83-42C4-9EE6-2E9B1C02C4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ECA1-4D20-81B7-CA0E3E8A2016}"/>
              </c:ext>
            </c:extLst>
          </c:dPt>
          <c:dLbls>
            <c:dLbl>
              <c:idx val="3"/>
              <c:layout>
                <c:manualLayout>
                  <c:x val="0.1454724409448819"/>
                  <c:y val="0.20318264943641351"/>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A1-4D20-81B7-CA0E3E8A2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None</c:v>
                </c:pt>
                <c:pt idx="1">
                  <c:v>1-10</c:v>
                </c:pt>
                <c:pt idx="2">
                  <c:v>11-20</c:v>
                </c:pt>
                <c:pt idx="3">
                  <c:v>21 or more</c:v>
                </c:pt>
              </c:strCache>
            </c:strRef>
          </c:cat>
          <c:val>
            <c:numRef>
              <c:f>Sheet1!$B$2:$B$5</c:f>
              <c:numCache>
                <c:formatCode>General</c:formatCode>
                <c:ptCount val="4"/>
                <c:pt idx="0">
                  <c:v>16</c:v>
                </c:pt>
                <c:pt idx="1">
                  <c:v>19</c:v>
                </c:pt>
                <c:pt idx="2">
                  <c:v>8</c:v>
                </c:pt>
                <c:pt idx="3">
                  <c:v>9</c:v>
                </c:pt>
              </c:numCache>
            </c:numRef>
          </c:val>
          <c:extLst>
            <c:ext xmlns:c16="http://schemas.microsoft.com/office/drawing/2014/chart" uri="{C3380CC4-5D6E-409C-BE32-E72D297353CC}">
              <c16:uniqueId val="{00000000-ECA1-4D20-81B7-CA0E3E8A20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Sources of Institutional Tuition &amp; Fee Revenue Over Time</a:t>
            </a:r>
            <a:r>
              <a:rPr lang="en-US" baseline="0" dirty="0"/>
              <a:t> -</a:t>
            </a:r>
            <a:r>
              <a:rPr lang="en-US" dirty="0"/>
              <a:t> </a:t>
            </a:r>
            <a:r>
              <a:rPr lang="en-US" u="sng" dirty="0">
                <a:solidFill>
                  <a:srgbClr val="77933C"/>
                </a:solidFill>
              </a:rPr>
              <a:t>CCCU Median</a:t>
            </a:r>
          </a:p>
          <a:p>
            <a:pPr>
              <a:defRPr/>
            </a:pPr>
            <a:r>
              <a:rPr lang="en-US" dirty="0">
                <a:solidFill>
                  <a:schemeClr val="tx1"/>
                </a:solidFill>
              </a:rPr>
              <a:t>Undergraduate</a:t>
            </a:r>
            <a:r>
              <a:rPr lang="en-US" baseline="0" dirty="0">
                <a:solidFill>
                  <a:schemeClr val="tx1"/>
                </a:solidFill>
              </a:rPr>
              <a:t> Students in Traditional Programs </a:t>
            </a:r>
            <a:r>
              <a:rPr lang="en-US" sz="1000" b="1" i="0" baseline="0" dirty="0">
                <a:effectLst/>
              </a:rPr>
              <a:t>(In millions of dollars) </a:t>
            </a:r>
          </a:p>
          <a:p>
            <a:pPr>
              <a:defRPr/>
            </a:pPr>
            <a:r>
              <a:rPr lang="en-US" sz="1000" b="0" i="1" baseline="0" dirty="0">
                <a:effectLst/>
              </a:rPr>
              <a:t>Numbers below represent aggregate totals, not averages per student, and </a:t>
            </a:r>
            <a:r>
              <a:rPr lang="en-US" sz="1000" b="0" i="1" u="sng" baseline="0" dirty="0">
                <a:effectLst/>
              </a:rPr>
              <a:t>exclude cost of room &amp; board</a:t>
            </a:r>
            <a:r>
              <a:rPr lang="en-US" sz="1000" b="0" i="1" baseline="0" dirty="0">
                <a:effectLst/>
              </a:rPr>
              <a:t>.</a:t>
            </a:r>
            <a:endParaRPr lang="en-US" sz="800" dirty="0">
              <a:effectLst/>
            </a:endParaRPr>
          </a:p>
        </c:rich>
      </c:tx>
      <c:overlay val="1"/>
    </c:title>
    <c:autoTitleDeleted val="0"/>
    <c:plotArea>
      <c:layout>
        <c:manualLayout>
          <c:layoutTarget val="inner"/>
          <c:xMode val="edge"/>
          <c:yMode val="edge"/>
          <c:x val="9.1599550397692298E-2"/>
          <c:y val="0.13201527212338893"/>
          <c:w val="0.28117771216097986"/>
          <c:h val="0.78934182617963866"/>
        </c:manualLayout>
      </c:layout>
      <c:barChart>
        <c:barDir val="col"/>
        <c:grouping val="stacked"/>
        <c:varyColors val="0"/>
        <c:ser>
          <c:idx val="6"/>
          <c:order val="2"/>
          <c:tx>
            <c:strRef>
              <c:f>'L3. TotalNetPriceAfford(TNP&amp;A)'!$G$229</c:f>
              <c:strCache>
                <c:ptCount val="1"/>
                <c:pt idx="0">
                  <c:v>CCCU Second Quartile (median): Federal Gift Aid</c:v>
                </c:pt>
              </c:strCache>
            </c:strRef>
          </c:tx>
          <c:spPr>
            <a:solidFill>
              <a:schemeClr val="bg2">
                <a:lumMod val="25000"/>
              </a:schemeClr>
            </a:solidFill>
            <a:ln w="6350">
              <a:solidFill>
                <a:schemeClr val="bg2">
                  <a:lumMod val="1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TotalNetPriceAfford(TNP&amp;A)'!$H$229:$BC$229</c:f>
              <c:numCache>
                <c:formatCode>"$"#,##0.0</c:formatCode>
                <c:ptCount val="19"/>
                <c:pt idx="0">
                  <c:v>0.85973900000000003</c:v>
                </c:pt>
                <c:pt idx="1">
                  <c:v>1.0119184999999999</c:v>
                </c:pt>
                <c:pt idx="2">
                  <c:v>1.0724100000000001</c:v>
                </c:pt>
                <c:pt idx="3">
                  <c:v>1.190185</c:v>
                </c:pt>
                <c:pt idx="4">
                  <c:v>1.1651499999999999</c:v>
                </c:pt>
                <c:pt idx="5">
                  <c:v>1.1699349999999999</c:v>
                </c:pt>
                <c:pt idx="6">
                  <c:v>1.2468269999999999</c:v>
                </c:pt>
                <c:pt idx="7">
                  <c:v>1.3694789999999999</c:v>
                </c:pt>
                <c:pt idx="8">
                  <c:v>1.452108</c:v>
                </c:pt>
                <c:pt idx="9">
                  <c:v>1.9527810000000001</c:v>
                </c:pt>
                <c:pt idx="10">
                  <c:v>2.4031120000000001</c:v>
                </c:pt>
                <c:pt idx="11">
                  <c:v>2.1141079999999999</c:v>
                </c:pt>
                <c:pt idx="12">
                  <c:v>1.8852445</c:v>
                </c:pt>
                <c:pt idx="13">
                  <c:v>2.0949434999999998</c:v>
                </c:pt>
                <c:pt idx="14">
                  <c:v>2.1346639999999999</c:v>
                </c:pt>
                <c:pt idx="15">
                  <c:v>1.9522090000000001</c:v>
                </c:pt>
                <c:pt idx="16">
                  <c:v>1.8176289999999999</c:v>
                </c:pt>
                <c:pt idx="17">
                  <c:v>2.0902615</c:v>
                </c:pt>
                <c:pt idx="18">
                  <c:v>1.926552</c:v>
                </c:pt>
              </c:numCache>
            </c:numRef>
          </c:val>
          <c:extLst>
            <c:ext xmlns:c16="http://schemas.microsoft.com/office/drawing/2014/chart" uri="{C3380CC4-5D6E-409C-BE32-E72D297353CC}">
              <c16:uniqueId val="{00000000-77EC-4B1E-9CD3-1395DEE2DB3B}"/>
            </c:ext>
          </c:extLst>
        </c:ser>
        <c:ser>
          <c:idx val="5"/>
          <c:order val="3"/>
          <c:tx>
            <c:strRef>
              <c:f>'L3. TotalNetPriceAfford(TNP&amp;A)'!$G$249</c:f>
              <c:strCache>
                <c:ptCount val="1"/>
                <c:pt idx="0">
                  <c:v>CCCU Second Quartile (median): State Gift Aid</c:v>
                </c:pt>
              </c:strCache>
            </c:strRef>
          </c:tx>
          <c:spPr>
            <a:pattFill prst="wdUpDiag">
              <a:fgClr>
                <a:schemeClr val="bg1">
                  <a:lumMod val="95000"/>
                </a:schemeClr>
              </a:fgClr>
              <a:bgClr>
                <a:schemeClr val="tx1"/>
              </a:bgClr>
            </a:pattFill>
            <a:ln>
              <a:solidFill>
                <a:schemeClr val="bg1">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TotalNetPriceAfford(TNP&amp;A)'!$H$249:$BC$249</c:f>
              <c:numCache>
                <c:formatCode>"$"#,##0.0</c:formatCode>
                <c:ptCount val="19"/>
                <c:pt idx="0">
                  <c:v>0.80250900000000003</c:v>
                </c:pt>
                <c:pt idx="1">
                  <c:v>1.0911379999999999</c:v>
                </c:pt>
                <c:pt idx="2">
                  <c:v>1.1379935000000001</c:v>
                </c:pt>
                <c:pt idx="3">
                  <c:v>1.117712</c:v>
                </c:pt>
                <c:pt idx="4">
                  <c:v>1.0793919999999999</c:v>
                </c:pt>
                <c:pt idx="5">
                  <c:v>1.2250540000000001</c:v>
                </c:pt>
                <c:pt idx="6">
                  <c:v>1.284111</c:v>
                </c:pt>
                <c:pt idx="7">
                  <c:v>1.2233544999999999</c:v>
                </c:pt>
                <c:pt idx="8">
                  <c:v>1.51895</c:v>
                </c:pt>
                <c:pt idx="9">
                  <c:v>1.1595310000000001</c:v>
                </c:pt>
                <c:pt idx="10">
                  <c:v>1.306648</c:v>
                </c:pt>
                <c:pt idx="11">
                  <c:v>1.2457259999999999</c:v>
                </c:pt>
                <c:pt idx="12">
                  <c:v>1.156828</c:v>
                </c:pt>
                <c:pt idx="13">
                  <c:v>1.2921549999999999</c:v>
                </c:pt>
                <c:pt idx="14">
                  <c:v>1.273747</c:v>
                </c:pt>
                <c:pt idx="15">
                  <c:v>1.2388509999999999</c:v>
                </c:pt>
                <c:pt idx="16">
                  <c:v>1.3322499999999999</c:v>
                </c:pt>
                <c:pt idx="17">
                  <c:v>1.6539735</c:v>
                </c:pt>
                <c:pt idx="18">
                  <c:v>1.560195</c:v>
                </c:pt>
              </c:numCache>
            </c:numRef>
          </c:val>
          <c:extLst>
            <c:ext xmlns:c16="http://schemas.microsoft.com/office/drawing/2014/chart" uri="{C3380CC4-5D6E-409C-BE32-E72D297353CC}">
              <c16:uniqueId val="{00000001-77EC-4B1E-9CD3-1395DEE2DB3B}"/>
            </c:ext>
          </c:extLst>
        </c:ser>
        <c:ser>
          <c:idx val="4"/>
          <c:order val="7"/>
          <c:tx>
            <c:strRef>
              <c:f>'L3. TotalNetPriceAfford(TNP&amp;A)'!$G$269</c:f>
              <c:strCache>
                <c:ptCount val="1"/>
                <c:pt idx="0">
                  <c:v>CCCU Second Quartile (median): Private Gift Aid</c:v>
                </c:pt>
              </c:strCache>
            </c:strRef>
          </c:tx>
          <c:spPr>
            <a:solidFill>
              <a:schemeClr val="bg1"/>
            </a:solidFill>
            <a:ln w="6350">
              <a:solidFill>
                <a:schemeClr val="tx1"/>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TotalNetPriceAfford(TNP&amp;A)'!$H$269:$BC$269</c:f>
              <c:numCache>
                <c:formatCode>"$"#,##0.0</c:formatCode>
                <c:ptCount val="19"/>
                <c:pt idx="0">
                  <c:v>0.37171749999999998</c:v>
                </c:pt>
                <c:pt idx="1">
                  <c:v>0.42274499999999998</c:v>
                </c:pt>
                <c:pt idx="2">
                  <c:v>0.37002499999999999</c:v>
                </c:pt>
                <c:pt idx="3">
                  <c:v>0.36219950000000001</c:v>
                </c:pt>
                <c:pt idx="4">
                  <c:v>0.40795500000000001</c:v>
                </c:pt>
                <c:pt idx="5">
                  <c:v>0.4378185</c:v>
                </c:pt>
                <c:pt idx="6">
                  <c:v>0.44556099999999998</c:v>
                </c:pt>
                <c:pt idx="7">
                  <c:v>0.56997699999999996</c:v>
                </c:pt>
                <c:pt idx="8">
                  <c:v>0.46744799999999997</c:v>
                </c:pt>
                <c:pt idx="9">
                  <c:v>0.45773399999999997</c:v>
                </c:pt>
                <c:pt idx="10">
                  <c:v>0.46463700000000002</c:v>
                </c:pt>
                <c:pt idx="11">
                  <c:v>0.46448899999999999</c:v>
                </c:pt>
                <c:pt idx="12">
                  <c:v>0.43707699999999999</c:v>
                </c:pt>
                <c:pt idx="13">
                  <c:v>0.52169949999999998</c:v>
                </c:pt>
                <c:pt idx="14">
                  <c:v>0.56368549999999995</c:v>
                </c:pt>
                <c:pt idx="15">
                  <c:v>0.34163399999999999</c:v>
                </c:pt>
                <c:pt idx="16">
                  <c:v>0.4280545</c:v>
                </c:pt>
                <c:pt idx="17">
                  <c:v>0.62465462000000005</c:v>
                </c:pt>
                <c:pt idx="18">
                  <c:v>0.51471199999999995</c:v>
                </c:pt>
              </c:numCache>
            </c:numRef>
          </c:val>
          <c:extLst>
            <c:ext xmlns:c16="http://schemas.microsoft.com/office/drawing/2014/chart" uri="{C3380CC4-5D6E-409C-BE32-E72D297353CC}">
              <c16:uniqueId val="{00000002-77EC-4B1E-9CD3-1395DEE2DB3B}"/>
            </c:ext>
          </c:extLst>
        </c:ser>
        <c:ser>
          <c:idx val="13"/>
          <c:order val="9"/>
          <c:tx>
            <c:strRef>
              <c:f>'L3. TotalNetPriceAfford(TNP&amp;A)'!$G$349</c:f>
              <c:strCache>
                <c:ptCount val="1"/>
                <c:pt idx="0">
                  <c:v>CCCU Second Quartile (median): Funded IGA</c:v>
                </c:pt>
              </c:strCache>
            </c:strRef>
          </c:tx>
          <c:spPr>
            <a:solidFill>
              <a:srgbClr val="00FFFF"/>
            </a:solid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TotalNetPriceAfford(TNP&amp;A)'!$H$349:$BC$349</c:f>
              <c:numCache>
                <c:formatCode>"$"#,##0.0</c:formatCode>
                <c:ptCount val="19"/>
                <c:pt idx="0">
                  <c:v>0</c:v>
                </c:pt>
                <c:pt idx="1">
                  <c:v>5.5199999999999997E-3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3-77EC-4B1E-9CD3-1395DEE2DB3B}"/>
            </c:ext>
          </c:extLst>
        </c:ser>
        <c:ser>
          <c:idx val="14"/>
          <c:order val="10"/>
          <c:tx>
            <c:strRef>
              <c:f>'L3. TotalNetPriceAfford(TNP&amp;A)'!$G$409</c:f>
              <c:strCache>
                <c:ptCount val="1"/>
                <c:pt idx="0">
                  <c:v>CCCU Second Quartile (median): Tuition Remission</c:v>
                </c:pt>
              </c:strCache>
            </c:strRef>
          </c:tx>
          <c:spPr>
            <a:solidFill>
              <a:srgbClr val="FFFF00"/>
            </a:solidFill>
            <a:ln w="6350">
              <a:solidFill>
                <a:srgbClr val="4F6228"/>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TotalNetPriceAfford(TNP&amp;A)'!$H$409:$BC$409</c:f>
              <c:numCache>
                <c:formatCode>"$"#,##0.0</c:formatCode>
                <c:ptCount val="19"/>
                <c:pt idx="0">
                  <c:v>0.43099399999999999</c:v>
                </c:pt>
                <c:pt idx="1">
                  <c:v>0.472327</c:v>
                </c:pt>
                <c:pt idx="2">
                  <c:v>0.444492</c:v>
                </c:pt>
                <c:pt idx="3">
                  <c:v>0.46082600000000001</c:v>
                </c:pt>
                <c:pt idx="4">
                  <c:v>0.45425850000000001</c:v>
                </c:pt>
                <c:pt idx="5">
                  <c:v>0.56080050000000004</c:v>
                </c:pt>
                <c:pt idx="6">
                  <c:v>0.593885</c:v>
                </c:pt>
                <c:pt idx="7">
                  <c:v>0.54944199999999999</c:v>
                </c:pt>
                <c:pt idx="8">
                  <c:v>0.63558499999999996</c:v>
                </c:pt>
                <c:pt idx="9">
                  <c:v>0.67362699999999998</c:v>
                </c:pt>
                <c:pt idx="10">
                  <c:v>0.72384099999999996</c:v>
                </c:pt>
                <c:pt idx="11">
                  <c:v>0.60519199999999995</c:v>
                </c:pt>
                <c:pt idx="12">
                  <c:v>0.63864600000000005</c:v>
                </c:pt>
                <c:pt idx="13">
                  <c:v>0.68116100000000002</c:v>
                </c:pt>
                <c:pt idx="14">
                  <c:v>0.737008</c:v>
                </c:pt>
                <c:pt idx="15">
                  <c:v>0.60343800000000003</c:v>
                </c:pt>
                <c:pt idx="16">
                  <c:v>0.65388500000000005</c:v>
                </c:pt>
                <c:pt idx="17">
                  <c:v>0.86652300000000004</c:v>
                </c:pt>
                <c:pt idx="18">
                  <c:v>0.82215000000000005</c:v>
                </c:pt>
              </c:numCache>
            </c:numRef>
          </c:val>
          <c:extLst>
            <c:ext xmlns:c16="http://schemas.microsoft.com/office/drawing/2014/chart" uri="{C3380CC4-5D6E-409C-BE32-E72D297353CC}">
              <c16:uniqueId val="{00000004-77EC-4B1E-9CD3-1395DEE2DB3B}"/>
            </c:ext>
          </c:extLst>
        </c:ser>
        <c:ser>
          <c:idx val="12"/>
          <c:order val="11"/>
          <c:tx>
            <c:strRef>
              <c:f>'L3. TotalNetPriceAfford(TNP&amp;A)'!$G$369</c:f>
              <c:strCache>
                <c:ptCount val="1"/>
                <c:pt idx="0">
                  <c:v>CCCU Second Quartile (median): Unfunded IGA</c:v>
                </c:pt>
              </c:strCache>
            </c:strRef>
          </c:tx>
          <c:spPr>
            <a:pattFill prst="pct90">
              <a:fgClr>
                <a:srgbClr val="77933C"/>
              </a:fgClr>
              <a:bgClr>
                <a:srgbClr val="FFEBEB"/>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TotalNetPriceAfford(TNP&amp;A)'!$H$369:$BC$369</c:f>
              <c:numCache>
                <c:formatCode>"$"#,##0.0</c:formatCode>
                <c:ptCount val="19"/>
                <c:pt idx="0">
                  <c:v>4.0999999999999996</c:v>
                </c:pt>
                <c:pt idx="1">
                  <c:v>3.9129505</c:v>
                </c:pt>
                <c:pt idx="2">
                  <c:v>4.3162219999999998</c:v>
                </c:pt>
                <c:pt idx="3">
                  <c:v>4.0481654999999996</c:v>
                </c:pt>
                <c:pt idx="4">
                  <c:v>4.7946720000000003</c:v>
                </c:pt>
                <c:pt idx="5">
                  <c:v>5.5336689999999997</c:v>
                </c:pt>
                <c:pt idx="6">
                  <c:v>5.9823649999999997</c:v>
                </c:pt>
                <c:pt idx="7">
                  <c:v>6.6814830000000001</c:v>
                </c:pt>
                <c:pt idx="8">
                  <c:v>7.6953389999999997</c:v>
                </c:pt>
                <c:pt idx="9">
                  <c:v>8.415851</c:v>
                </c:pt>
                <c:pt idx="10">
                  <c:v>8.9627184999999994</c:v>
                </c:pt>
                <c:pt idx="11">
                  <c:v>9.3853329999999993</c:v>
                </c:pt>
                <c:pt idx="12">
                  <c:v>10.064154500000001</c:v>
                </c:pt>
                <c:pt idx="13">
                  <c:v>11.4640155</c:v>
                </c:pt>
                <c:pt idx="14">
                  <c:v>12.6435905</c:v>
                </c:pt>
                <c:pt idx="15">
                  <c:v>12.547703</c:v>
                </c:pt>
                <c:pt idx="16">
                  <c:v>13.209573000000001</c:v>
                </c:pt>
                <c:pt idx="17">
                  <c:v>14.933641</c:v>
                </c:pt>
                <c:pt idx="18">
                  <c:v>14.346937499999999</c:v>
                </c:pt>
              </c:numCache>
            </c:numRef>
          </c:val>
          <c:extLst>
            <c:ext xmlns:c16="http://schemas.microsoft.com/office/drawing/2014/chart" uri="{C3380CC4-5D6E-409C-BE32-E72D297353CC}">
              <c16:uniqueId val="{00000005-77EC-4B1E-9CD3-1395DEE2DB3B}"/>
            </c:ext>
          </c:extLst>
        </c:ser>
        <c:ser>
          <c:idx val="2"/>
          <c:order val="12"/>
          <c:tx>
            <c:strRef>
              <c:f>'L3. TotalNetPriceAfford(TNP&amp;A)'!$G$525</c:f>
              <c:strCache>
                <c:ptCount val="1"/>
                <c:pt idx="0">
                  <c:v>CCCU Second Quartile (median): Student Loans</c:v>
                </c:pt>
              </c:strCache>
            </c:strRef>
          </c:tx>
          <c:spPr>
            <a:pattFill prst="ltDnDiag">
              <a:fgClr>
                <a:schemeClr val="accent6">
                  <a:lumMod val="20000"/>
                  <a:lumOff val="80000"/>
                </a:schemeClr>
              </a:fgClr>
              <a:bgClr>
                <a:srgbClr val="7030A0"/>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TotalNetPriceAfford(TNP&amp;A)'!$H$525:$BC$525</c:f>
              <c:numCache>
                <c:formatCode>"$"#,##0.0</c:formatCode>
                <c:ptCount val="19"/>
                <c:pt idx="0">
                  <c:v>4.6888059999999996</c:v>
                </c:pt>
                <c:pt idx="1">
                  <c:v>4.3680209999999997</c:v>
                </c:pt>
                <c:pt idx="2">
                  <c:v>4.7951779999999999</c:v>
                </c:pt>
                <c:pt idx="3">
                  <c:v>5.7544824999999999</c:v>
                </c:pt>
                <c:pt idx="4">
                  <c:v>5.6496155000000003</c:v>
                </c:pt>
                <c:pt idx="5">
                  <c:v>7.1052819999999999</c:v>
                </c:pt>
                <c:pt idx="6">
                  <c:v>7.4273740000000004</c:v>
                </c:pt>
                <c:pt idx="7">
                  <c:v>7.5795599999999999</c:v>
                </c:pt>
                <c:pt idx="8">
                  <c:v>7.9350529999999999</c:v>
                </c:pt>
                <c:pt idx="9">
                  <c:v>7.8141420000000004</c:v>
                </c:pt>
                <c:pt idx="10">
                  <c:v>7.5190349999999997</c:v>
                </c:pt>
                <c:pt idx="11">
                  <c:v>7.3286319999999998</c:v>
                </c:pt>
                <c:pt idx="12">
                  <c:v>7.1338394999999997</c:v>
                </c:pt>
                <c:pt idx="13">
                  <c:v>7.7033754999999999</c:v>
                </c:pt>
                <c:pt idx="14">
                  <c:v>8.0421980000000008</c:v>
                </c:pt>
                <c:pt idx="15">
                  <c:v>7.2085939999999997</c:v>
                </c:pt>
                <c:pt idx="16">
                  <c:v>6.5794220000000001</c:v>
                </c:pt>
                <c:pt idx="17">
                  <c:v>7.4684999999999997</c:v>
                </c:pt>
                <c:pt idx="18">
                  <c:v>6.5139709999999997</c:v>
                </c:pt>
              </c:numCache>
            </c:numRef>
          </c:val>
          <c:extLst>
            <c:ext xmlns:c16="http://schemas.microsoft.com/office/drawing/2014/chart" uri="{C3380CC4-5D6E-409C-BE32-E72D297353CC}">
              <c16:uniqueId val="{00000006-77EC-4B1E-9CD3-1395DEE2DB3B}"/>
            </c:ext>
          </c:extLst>
        </c:ser>
        <c:ser>
          <c:idx val="1"/>
          <c:order val="13"/>
          <c:tx>
            <c:strRef>
              <c:f>'L3. TotalNetPriceAfford(TNP&amp;A)'!$G$546</c:f>
              <c:strCache>
                <c:ptCount val="1"/>
                <c:pt idx="0">
                  <c:v>CCCU Second Quartile (median): Parent Loans</c:v>
                </c:pt>
              </c:strCache>
            </c:strRef>
          </c:tx>
          <c:spPr>
            <a:pattFill prst="pct90">
              <a:fgClr>
                <a:srgbClr val="7030A0"/>
              </a:fgClr>
              <a:bgClr>
                <a:schemeClr val="bg1"/>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TotalNetPriceAfford(TNP&amp;A)'!$H$546:$BC$546</c:f>
              <c:numCache>
                <c:formatCode>"$"#,##0.0</c:formatCode>
                <c:ptCount val="19"/>
                <c:pt idx="0">
                  <c:v>0.71</c:v>
                </c:pt>
                <c:pt idx="1">
                  <c:v>0.92587649999999999</c:v>
                </c:pt>
                <c:pt idx="2">
                  <c:v>0.90197450000000001</c:v>
                </c:pt>
                <c:pt idx="3">
                  <c:v>1.1599360000000001</c:v>
                </c:pt>
                <c:pt idx="4">
                  <c:v>1.432164</c:v>
                </c:pt>
                <c:pt idx="5">
                  <c:v>1.7401770000000001</c:v>
                </c:pt>
                <c:pt idx="6">
                  <c:v>1.7665329999999999</c:v>
                </c:pt>
                <c:pt idx="7">
                  <c:v>1.4277740000000001</c:v>
                </c:pt>
                <c:pt idx="8">
                  <c:v>1.3367899999999999</c:v>
                </c:pt>
                <c:pt idx="9">
                  <c:v>1.5048360000000001</c:v>
                </c:pt>
                <c:pt idx="10">
                  <c:v>2.0213969999999999</c:v>
                </c:pt>
                <c:pt idx="11">
                  <c:v>1.932356</c:v>
                </c:pt>
                <c:pt idx="12">
                  <c:v>1.520281</c:v>
                </c:pt>
                <c:pt idx="13">
                  <c:v>1.6964189999999999</c:v>
                </c:pt>
                <c:pt idx="14">
                  <c:v>1.7410460000000001</c:v>
                </c:pt>
                <c:pt idx="15">
                  <c:v>1.7706379999999999</c:v>
                </c:pt>
                <c:pt idx="16">
                  <c:v>1.8274465</c:v>
                </c:pt>
                <c:pt idx="17">
                  <c:v>2.1628474999999998</c:v>
                </c:pt>
                <c:pt idx="18">
                  <c:v>2.0147439999999999</c:v>
                </c:pt>
              </c:numCache>
            </c:numRef>
          </c:val>
          <c:extLst>
            <c:ext xmlns:c16="http://schemas.microsoft.com/office/drawing/2014/chart" uri="{C3380CC4-5D6E-409C-BE32-E72D297353CC}">
              <c16:uniqueId val="{00000007-77EC-4B1E-9CD3-1395DEE2DB3B}"/>
            </c:ext>
          </c:extLst>
        </c:ser>
        <c:ser>
          <c:idx val="3"/>
          <c:order val="14"/>
          <c:tx>
            <c:strRef>
              <c:f>'L3. TotalNetPriceAfford(TNP&amp;A)'!$G$505</c:f>
              <c:strCache>
                <c:ptCount val="1"/>
                <c:pt idx="0">
                  <c:v>CCCU Second Quartile (median): Work Earnings</c:v>
                </c:pt>
              </c:strCache>
            </c:strRef>
          </c:tx>
          <c:spPr>
            <a:pattFill prst="narVert">
              <a:fgClr>
                <a:srgbClr val="4F6228"/>
              </a:fgClr>
              <a:bgClr>
                <a:schemeClr val="bg1"/>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TotalNetPriceAfford(TNP&amp;A)'!$H$505:$BC$505</c:f>
              <c:numCache>
                <c:formatCode>"$"#,##0.0</c:formatCode>
                <c:ptCount val="19"/>
                <c:pt idx="0">
                  <c:v>0.48375000000000001</c:v>
                </c:pt>
                <c:pt idx="1">
                  <c:v>0.55521450000000006</c:v>
                </c:pt>
                <c:pt idx="2">
                  <c:v>0.51655300000000004</c:v>
                </c:pt>
                <c:pt idx="3">
                  <c:v>0.52628299999999995</c:v>
                </c:pt>
                <c:pt idx="4">
                  <c:v>0.57530049999999999</c:v>
                </c:pt>
                <c:pt idx="5">
                  <c:v>0.51816099999999998</c:v>
                </c:pt>
                <c:pt idx="6">
                  <c:v>0.52616450000000003</c:v>
                </c:pt>
                <c:pt idx="7">
                  <c:v>0.52374299999999996</c:v>
                </c:pt>
                <c:pt idx="8">
                  <c:v>0.55805300000000002</c:v>
                </c:pt>
                <c:pt idx="9">
                  <c:v>0.61872000000000005</c:v>
                </c:pt>
                <c:pt idx="10">
                  <c:v>0.59753849999999997</c:v>
                </c:pt>
                <c:pt idx="11">
                  <c:v>0.57890299999999995</c:v>
                </c:pt>
                <c:pt idx="12">
                  <c:v>0.56008250000000004</c:v>
                </c:pt>
                <c:pt idx="13">
                  <c:v>0.60237149999999995</c:v>
                </c:pt>
                <c:pt idx="14">
                  <c:v>0.59997599999999995</c:v>
                </c:pt>
                <c:pt idx="15">
                  <c:v>0.67393800000000004</c:v>
                </c:pt>
                <c:pt idx="16">
                  <c:v>0.66103000000000001</c:v>
                </c:pt>
                <c:pt idx="17">
                  <c:v>0.70669000000000004</c:v>
                </c:pt>
                <c:pt idx="18">
                  <c:v>0.73888699999999996</c:v>
                </c:pt>
              </c:numCache>
            </c:numRef>
          </c:val>
          <c:extLst>
            <c:ext xmlns:c16="http://schemas.microsoft.com/office/drawing/2014/chart" uri="{C3380CC4-5D6E-409C-BE32-E72D297353CC}">
              <c16:uniqueId val="{00000008-77EC-4B1E-9CD3-1395DEE2DB3B}"/>
            </c:ext>
          </c:extLst>
        </c:ser>
        <c:dLbls>
          <c:showLegendKey val="0"/>
          <c:showVal val="0"/>
          <c:showCatName val="0"/>
          <c:showSerName val="0"/>
          <c:showPercent val="0"/>
          <c:showBubbleSize val="0"/>
        </c:dLbls>
        <c:gapWidth val="150"/>
        <c:overlap val="100"/>
        <c:axId val="189843328"/>
        <c:axId val="189844864"/>
        <c:extLst>
          <c:ext xmlns:c15="http://schemas.microsoft.com/office/drawing/2012/chart" uri="{02D57815-91ED-43cb-92C2-25804820EDAC}">
            <c15:filteredBarSeries>
              <c15:ser>
                <c:idx val="0"/>
                <c:order val="1"/>
                <c:tx>
                  <c:strRef>
                    <c:extLst>
                      <c:ext uri="{02D57815-91ED-43cb-92C2-25804820EDAC}">
                        <c15:formulaRef>
                          <c15:sqref>'L3. TotalNetPriceAfford(TNP&amp;A)'!$G$188</c15:sqref>
                        </c15:formulaRef>
                      </c:ext>
                    </c:extLst>
                    <c:strCache>
                      <c:ptCount val="1"/>
                      <c:pt idx="0">
                        <c:v>CCCU Second Quartile (median): Family Cash</c:v>
                      </c:pt>
                    </c:strCache>
                  </c:strRef>
                </c:tx>
                <c:invertIfNegative val="0"/>
                <c:cat>
                  <c:strRef>
                    <c:extLst>
                      <c:ext uri="{02D57815-91ED-43cb-92C2-25804820EDAC}">
                        <c15:formulaRef>
                          <c15:sqref>'L3. TotalNetPriceAfford(TNP&amp;A)'!$H$8:$BC$8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'L3. TotalNetPriceAfford(TNP&amp;A)'!$H$188:$BC$188</c15:sqref>
                        </c15:formulaRef>
                      </c:ext>
                    </c:extLst>
                    <c:numCache>
                      <c:formatCode>"$"#,##0.0_);[Red]\("$"#,##0.0\)</c:formatCode>
                      <c:ptCount val="19"/>
                      <c:pt idx="0">
                        <c:v>0.29717749999999998</c:v>
                      </c:pt>
                      <c:pt idx="1">
                        <c:v>-0.30849900000000002</c:v>
                      </c:pt>
                      <c:pt idx="2">
                        <c:v>-0.13667850000000001</c:v>
                      </c:pt>
                      <c:pt idx="3">
                        <c:v>-6.3036499999999995E-2</c:v>
                      </c:pt>
                      <c:pt idx="4">
                        <c:v>-0.52725999999999995</c:v>
                      </c:pt>
                      <c:pt idx="5">
                        <c:v>-0.88315149999999998</c:v>
                      </c:pt>
                      <c:pt idx="6">
                        <c:v>-3.0473500000000001E-2</c:v>
                      </c:pt>
                      <c:pt idx="7">
                        <c:v>-1.2844245000000001</c:v>
                      </c:pt>
                      <c:pt idx="8">
                        <c:v>-1.1138490000000001</c:v>
                      </c:pt>
                      <c:pt idx="9">
                        <c:v>-1.153856</c:v>
                      </c:pt>
                      <c:pt idx="10">
                        <c:v>-1.4331860000000001</c:v>
                      </c:pt>
                      <c:pt idx="11">
                        <c:v>-1.19631</c:v>
                      </c:pt>
                      <c:pt idx="12">
                        <c:v>-1.0383475</c:v>
                      </c:pt>
                      <c:pt idx="13">
                        <c:v>-1.1167905</c:v>
                      </c:pt>
                      <c:pt idx="14">
                        <c:v>-1.203992</c:v>
                      </c:pt>
                      <c:pt idx="15">
                        <c:v>-0.76089649999999998</c:v>
                      </c:pt>
                      <c:pt idx="16">
                        <c:v>-0.60206300000000001</c:v>
                      </c:pt>
                      <c:pt idx="17">
                        <c:v>-1.0799425</c:v>
                      </c:pt>
                      <c:pt idx="18">
                        <c:v>-1.317456</c:v>
                      </c:pt>
                    </c:numCache>
                  </c:numRef>
                </c:val>
                <c:extLst>
                  <c:ext xmlns:c16="http://schemas.microsoft.com/office/drawing/2014/chart" uri="{C3380CC4-5D6E-409C-BE32-E72D297353CC}">
                    <c16:uniqueId val="{0000000D-77EC-4B1E-9CD3-1395DEE2DB3B}"/>
                  </c:ext>
                </c:extLst>
              </c15:ser>
            </c15:filteredBarSeries>
            <c15:filteredBarSeries>
              <c15:ser>
                <c:idx val="121"/>
                <c:order val="6"/>
                <c:tx>
                  <c:strRef>
                    <c:extLst xmlns:c15="http://schemas.microsoft.com/office/drawing/2012/chart">
                      <c:ext xmlns:c15="http://schemas.microsoft.com/office/drawing/2012/chart" uri="{02D57815-91ED-43cb-92C2-25804820EDAC}">
                        <c15:formulaRef>
                          <c15:sqref>'L3. TotalNetPriceAfford(TNP&amp;A)'!$G$429</c15:sqref>
                        </c15:formulaRef>
                      </c:ext>
                    </c:extLst>
                    <c:strCache>
                      <c:ptCount val="1"/>
                      <c:pt idx="0">
                        <c:v>CCCU Second Quartile (median): Total IGA (R+E+U+TR)</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'L3. TotalNetPriceAfford(TNP&amp;A)'!$H$8:$BC$8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xmlns:c15="http://schemas.microsoft.com/office/drawing/2012/chart">
                      <c:ext xmlns:c15="http://schemas.microsoft.com/office/drawing/2012/chart" uri="{02D57815-91ED-43cb-92C2-25804820EDAC}">
                        <c15:formulaRef>
                          <c15:sqref>'L3. TotalNetPriceAfford(TNP&amp;A)'!$H$429:$BC$429</c15:sqref>
                        </c15:formulaRef>
                      </c:ext>
                    </c:extLst>
                    <c:numCache>
                      <c:formatCode>"$"#,##0.0</c:formatCode>
                      <c:ptCount val="19"/>
                      <c:pt idx="0">
                        <c:v>4.3457154999999998</c:v>
                      </c:pt>
                      <c:pt idx="1">
                        <c:v>4.8762179999999997</c:v>
                      </c:pt>
                      <c:pt idx="2">
                        <c:v>5.1150000000000002</c:v>
                      </c:pt>
                      <c:pt idx="3">
                        <c:v>5.410838</c:v>
                      </c:pt>
                      <c:pt idx="4">
                        <c:v>6.121702</c:v>
                      </c:pt>
                      <c:pt idx="5">
                        <c:v>6.8885705000000002</c:v>
                      </c:pt>
                      <c:pt idx="6">
                        <c:v>7.604514</c:v>
                      </c:pt>
                      <c:pt idx="7">
                        <c:v>8.0454059999999998</c:v>
                      </c:pt>
                      <c:pt idx="8">
                        <c:v>9.0026139999999995</c:v>
                      </c:pt>
                      <c:pt idx="9">
                        <c:v>9.689527</c:v>
                      </c:pt>
                      <c:pt idx="10">
                        <c:v>10.404973500000001</c:v>
                      </c:pt>
                      <c:pt idx="11">
                        <c:v>11.036320999999999</c:v>
                      </c:pt>
                      <c:pt idx="12">
                        <c:v>11.921150000000001</c:v>
                      </c:pt>
                      <c:pt idx="13">
                        <c:v>13.521139</c:v>
                      </c:pt>
                      <c:pt idx="14">
                        <c:v>13.741303</c:v>
                      </c:pt>
                      <c:pt idx="15">
                        <c:v>13.966443</c:v>
                      </c:pt>
                      <c:pt idx="16">
                        <c:v>15.115857</c:v>
                      </c:pt>
                      <c:pt idx="17">
                        <c:v>16.589062999999999</c:v>
                      </c:pt>
                      <c:pt idx="18">
                        <c:v>17.089495500000002</c:v>
                      </c:pt>
                    </c:numCache>
                  </c:numRef>
                </c:val>
                <c:extLst xmlns:c15="http://schemas.microsoft.com/office/drawing/2012/chart">
                  <c:ext xmlns:c16="http://schemas.microsoft.com/office/drawing/2014/chart" uri="{C3380CC4-5D6E-409C-BE32-E72D297353CC}">
                    <c16:uniqueId val="{0000000E-77EC-4B1E-9CD3-1395DEE2DB3B}"/>
                  </c:ext>
                </c:extLst>
              </c15:ser>
            </c15:filteredBarSeries>
          </c:ext>
        </c:extLst>
      </c:barChart>
      <c:lineChart>
        <c:grouping val="standard"/>
        <c:varyColors val="0"/>
        <c:ser>
          <c:idx val="7"/>
          <c:order val="4"/>
          <c:tx>
            <c:strRef>
              <c:f>'L3. TotalNetPriceAfford(TNP&amp;A)'!$G$449</c:f>
              <c:strCache>
                <c:ptCount val="1"/>
                <c:pt idx="0">
                  <c:v>CCCU Second Quartile (median): Net T&amp;F Revenue</c:v>
                </c:pt>
              </c:strCache>
            </c:strRef>
          </c:tx>
          <c:spPr>
            <a:ln>
              <a:solidFill>
                <a:schemeClr val="tx1"/>
              </a:solidFill>
            </a:ln>
          </c:spPr>
          <c:marker>
            <c:symbol val="square"/>
            <c:size val="5"/>
            <c:spPr>
              <a:solidFill>
                <a:schemeClr val="tx1"/>
              </a:solidFill>
              <a:ln w="6350">
                <a:solidFill>
                  <a:schemeClr val="bg1">
                    <a:lumMod val="95000"/>
                  </a:schemeClr>
                </a:solidFill>
              </a:ln>
            </c:spPr>
          </c:marker>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TotalNetPriceAfford(TNP&amp;A)'!$H$449:$BC$449</c:f>
              <c:numCache>
                <c:formatCode>"$"#,##0.0</c:formatCode>
                <c:ptCount val="19"/>
                <c:pt idx="0">
                  <c:v>12.008086846000001</c:v>
                </c:pt>
                <c:pt idx="1">
                  <c:v>12.198297750000002</c:v>
                </c:pt>
                <c:pt idx="2">
                  <c:v>12.393152559000001</c:v>
                </c:pt>
                <c:pt idx="3">
                  <c:v>12.5174893275</c:v>
                </c:pt>
                <c:pt idx="4">
                  <c:v>13.303949799999998</c:v>
                </c:pt>
                <c:pt idx="5">
                  <c:v>15.216854992</c:v>
                </c:pt>
                <c:pt idx="6">
                  <c:v>15.517743392000002</c:v>
                </c:pt>
                <c:pt idx="7">
                  <c:v>14.2959223525</c:v>
                </c:pt>
                <c:pt idx="8">
                  <c:v>15.845661</c:v>
                </c:pt>
                <c:pt idx="9">
                  <c:v>14.384184000000001</c:v>
                </c:pt>
                <c:pt idx="10">
                  <c:v>16.03267</c:v>
                </c:pt>
                <c:pt idx="11">
                  <c:v>15.968493</c:v>
                </c:pt>
                <c:pt idx="12">
                  <c:v>15.785642080000001</c:v>
                </c:pt>
                <c:pt idx="13">
                  <c:v>16.232560500000002</c:v>
                </c:pt>
                <c:pt idx="14">
                  <c:v>17.2411675</c:v>
                </c:pt>
                <c:pt idx="15">
                  <c:v>16.422974</c:v>
                </c:pt>
                <c:pt idx="16">
                  <c:v>16.638794000000001</c:v>
                </c:pt>
                <c:pt idx="17">
                  <c:v>18.800985015000002</c:v>
                </c:pt>
                <c:pt idx="18">
                  <c:v>17.313206999999998</c:v>
                </c:pt>
              </c:numCache>
            </c:numRef>
          </c:val>
          <c:smooth val="0"/>
          <c:extLst>
            <c:ext xmlns:c16="http://schemas.microsoft.com/office/drawing/2014/chart" uri="{C3380CC4-5D6E-409C-BE32-E72D297353CC}">
              <c16:uniqueId val="{00000009-77EC-4B1E-9CD3-1395DEE2DB3B}"/>
            </c:ext>
          </c:extLst>
        </c:ser>
        <c:ser>
          <c:idx val="8"/>
          <c:order val="5"/>
          <c:tx>
            <c:strRef>
              <c:f>'L3. TotalNetPriceAfford(TNP&amp;A)'!$G$566</c:f>
              <c:strCache>
                <c:ptCount val="1"/>
                <c:pt idx="0">
                  <c:v>CCCU Second Quartile (median): Gross T&amp;F Revenue</c:v>
                </c:pt>
              </c:strCache>
            </c:strRef>
          </c:tx>
          <c:spPr>
            <a:ln w="38100">
              <a:solidFill>
                <a:srgbClr val="00B050"/>
              </a:solidFill>
            </a:ln>
          </c:spPr>
          <c:marker>
            <c:symbol val="plus"/>
            <c:size val="7"/>
          </c:marker>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TotalNetPriceAfford(TNP&amp;A)'!$H$566:$BC$566</c:f>
              <c:numCache>
                <c:formatCode>"$"#,##0.0</c:formatCode>
                <c:ptCount val="19"/>
                <c:pt idx="0">
                  <c:v>16.126447500000001</c:v>
                </c:pt>
                <c:pt idx="1">
                  <c:v>14.910292999999999</c:v>
                </c:pt>
                <c:pt idx="2">
                  <c:v>15.9159775</c:v>
                </c:pt>
                <c:pt idx="3">
                  <c:v>16.978574999999999</c:v>
                </c:pt>
                <c:pt idx="4">
                  <c:v>17.708074</c:v>
                </c:pt>
                <c:pt idx="5">
                  <c:v>19.909780000000001</c:v>
                </c:pt>
                <c:pt idx="6">
                  <c:v>21.612179999999999</c:v>
                </c:pt>
                <c:pt idx="7">
                  <c:v>21.529037500000001</c:v>
                </c:pt>
                <c:pt idx="8">
                  <c:v>24.706654</c:v>
                </c:pt>
                <c:pt idx="9">
                  <c:v>21.723728000000001</c:v>
                </c:pt>
                <c:pt idx="10">
                  <c:v>25.378706000000001</c:v>
                </c:pt>
                <c:pt idx="11">
                  <c:v>25.577000000000002</c:v>
                </c:pt>
                <c:pt idx="12">
                  <c:v>26.703278999999998</c:v>
                </c:pt>
                <c:pt idx="13">
                  <c:v>28.367193</c:v>
                </c:pt>
                <c:pt idx="14">
                  <c:v>29.873753499999999</c:v>
                </c:pt>
                <c:pt idx="15">
                  <c:v>29.765495999999999</c:v>
                </c:pt>
                <c:pt idx="16">
                  <c:v>30.006779999999999</c:v>
                </c:pt>
                <c:pt idx="17">
                  <c:v>33.118735000000001</c:v>
                </c:pt>
                <c:pt idx="18">
                  <c:v>33.122717999999999</c:v>
                </c:pt>
              </c:numCache>
            </c:numRef>
          </c:val>
          <c:smooth val="0"/>
          <c:extLst>
            <c:ext xmlns:c16="http://schemas.microsoft.com/office/drawing/2014/chart" uri="{C3380CC4-5D6E-409C-BE32-E72D297353CC}">
              <c16:uniqueId val="{0000000A-77EC-4B1E-9CD3-1395DEE2DB3B}"/>
            </c:ext>
          </c:extLst>
        </c:ser>
        <c:ser>
          <c:idx val="10"/>
          <c:order val="15"/>
          <c:tx>
            <c:strRef>
              <c:f>'L3. TotalNetPriceAfford(TNP&amp;A)'!$G$589</c:f>
              <c:strCache>
                <c:ptCount val="1"/>
                <c:pt idx="0">
                  <c:v>CCCU Second Quartile (median): Maximum Values</c:v>
                </c:pt>
              </c:strCache>
            </c:strRef>
          </c:tx>
          <c:spPr>
            <a:ln>
              <a:noFill/>
            </a:ln>
          </c:spPr>
          <c:marker>
            <c:spPr>
              <a:noFill/>
              <a:ln>
                <a:noFill/>
              </a:ln>
            </c:spPr>
          </c:marker>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TotalNetPriceAfford(TNP&amp;A)'!$H$589:$BC$589</c:f>
              <c:numCache>
                <c:formatCode>#,##0</c:formatCode>
                <c:ptCount val="19"/>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numCache>
            </c:numRef>
          </c:val>
          <c:smooth val="0"/>
          <c:extLst>
            <c:ext xmlns:c16="http://schemas.microsoft.com/office/drawing/2014/chart" uri="{C3380CC4-5D6E-409C-BE32-E72D297353CC}">
              <c16:uniqueId val="{0000000B-77EC-4B1E-9CD3-1395DEE2DB3B}"/>
            </c:ext>
          </c:extLst>
        </c:ser>
        <c:dLbls>
          <c:showLegendKey val="0"/>
          <c:showVal val="0"/>
          <c:showCatName val="0"/>
          <c:showSerName val="0"/>
          <c:showPercent val="0"/>
          <c:showBubbleSize val="0"/>
        </c:dLbls>
        <c:marker val="1"/>
        <c:smooth val="0"/>
        <c:axId val="189843328"/>
        <c:axId val="189844864"/>
      </c:lineChart>
      <c:lineChart>
        <c:grouping val="standard"/>
        <c:varyColors val="0"/>
        <c:ser>
          <c:idx val="11"/>
          <c:order val="0"/>
          <c:tx>
            <c:strRef>
              <c:f>'L3. TotalNetPriceAfford(TNP&amp;A)'!$G$589</c:f>
              <c:strCache>
                <c:ptCount val="1"/>
                <c:pt idx="0">
                  <c:v>CCCU Second Quartile (median): Maximum Values</c:v>
                </c:pt>
              </c:strCache>
            </c:strRef>
          </c:tx>
          <c:spPr>
            <a:ln>
              <a:noFill/>
            </a:ln>
          </c:spPr>
          <c:marker>
            <c:spPr>
              <a:noFill/>
              <a:ln>
                <a:noFill/>
              </a:ln>
            </c:spPr>
          </c:marker>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TotalNetPriceAfford(TNP&amp;A)'!$H$589:$BC$589</c:f>
              <c:numCache>
                <c:formatCode>#,##0</c:formatCode>
                <c:ptCount val="19"/>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numCache>
            </c:numRef>
          </c:val>
          <c:smooth val="0"/>
          <c:extLst>
            <c:ext xmlns:c16="http://schemas.microsoft.com/office/drawing/2014/chart" uri="{C3380CC4-5D6E-409C-BE32-E72D297353CC}">
              <c16:uniqueId val="{0000000C-77EC-4B1E-9CD3-1395DEE2DB3B}"/>
            </c:ext>
          </c:extLst>
        </c:ser>
        <c:dLbls>
          <c:showLegendKey val="0"/>
          <c:showVal val="0"/>
          <c:showCatName val="0"/>
          <c:showSerName val="0"/>
          <c:showPercent val="0"/>
          <c:showBubbleSize val="0"/>
        </c:dLbls>
        <c:marker val="1"/>
        <c:smooth val="0"/>
        <c:axId val="1140740656"/>
        <c:axId val="1176605200"/>
        <c:extLst>
          <c:ext xmlns:c15="http://schemas.microsoft.com/office/drawing/2012/chart" uri="{02D57815-91ED-43cb-92C2-25804820EDAC}">
            <c15:filteredLineSeries>
              <c15:ser>
                <c:idx val="9"/>
                <c:order val="8"/>
                <c:tx>
                  <c:strRef>
                    <c:extLst>
                      <c:ext uri="{02D57815-91ED-43cb-92C2-25804820EDAC}">
                        <c15:formulaRef>
                          <c15:sqref>'L3. TotalNetPriceAfford(TNP&amp;A)'!$G$469</c15:sqref>
                        </c15:formulaRef>
                      </c:ext>
                    </c:extLst>
                    <c:strCache>
                      <c:ptCount val="1"/>
                      <c:pt idx="0">
                        <c:v>CCCU Second Quartile (median): Non-Inst. Revenue &amp; Student Earnings</c:v>
                      </c:pt>
                    </c:strCache>
                  </c:strRef>
                </c:tx>
                <c:cat>
                  <c:strRef>
                    <c:extLst>
                      <c:ext uri="{02D57815-91ED-43cb-92C2-25804820EDAC}">
                        <c15:formulaRef>
                          <c15:sqref>'L3. TotalNetPriceAfford(TNP&amp;A)'!$H$8:$BC$8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'L3. TotalNetPriceAfford(TNP&amp;A)'!$H$469:$BC$469</c15:sqref>
                        </c15:formulaRef>
                      </c:ext>
                    </c:extLst>
                    <c:numCache>
                      <c:formatCode>"$"#,##0.0</c:formatCode>
                      <c:ptCount val="19"/>
                      <c:pt idx="0">
                        <c:v>11.08799</c:v>
                      </c:pt>
                      <c:pt idx="1">
                        <c:v>11.6255875</c:v>
                      </c:pt>
                      <c:pt idx="2">
                        <c:v>11.999458000000001</c:v>
                      </c:pt>
                      <c:pt idx="3">
                        <c:v>11.7881465</c:v>
                      </c:pt>
                      <c:pt idx="4">
                        <c:v>11.723383500000001</c:v>
                      </c:pt>
                      <c:pt idx="5">
                        <c:v>13.34355</c:v>
                      </c:pt>
                      <c:pt idx="6">
                        <c:v>13.864755000000001</c:v>
                      </c:pt>
                      <c:pt idx="7">
                        <c:v>13.015710500000001</c:v>
                      </c:pt>
                      <c:pt idx="8">
                        <c:v>13.921692</c:v>
                      </c:pt>
                      <c:pt idx="9">
                        <c:v>13.443847</c:v>
                      </c:pt>
                      <c:pt idx="10">
                        <c:v>14.530749</c:v>
                      </c:pt>
                      <c:pt idx="11">
                        <c:v>14.328773999999999</c:v>
                      </c:pt>
                      <c:pt idx="12">
                        <c:v>14.050838955</c:v>
                      </c:pt>
                      <c:pt idx="13">
                        <c:v>14.3580285</c:v>
                      </c:pt>
                      <c:pt idx="14">
                        <c:v>15.466697999999999</c:v>
                      </c:pt>
                      <c:pt idx="15">
                        <c:v>15.052196</c:v>
                      </c:pt>
                      <c:pt idx="16">
                        <c:v>14.917833999999999</c:v>
                      </c:pt>
                      <c:pt idx="17">
                        <c:v>17.372848999999999</c:v>
                      </c:pt>
                      <c:pt idx="18">
                        <c:v>15.942285</c:v>
                      </c:pt>
                    </c:numCache>
                  </c:numRef>
                </c:val>
                <c:smooth val="0"/>
                <c:extLst>
                  <c:ext xmlns:c16="http://schemas.microsoft.com/office/drawing/2014/chart" uri="{C3380CC4-5D6E-409C-BE32-E72D297353CC}">
                    <c16:uniqueId val="{0000000F-77EC-4B1E-9CD3-1395DEE2DB3B}"/>
                  </c:ext>
                </c:extLst>
              </c15:ser>
            </c15:filteredLineSeries>
          </c:ext>
        </c:extLst>
      </c:lineChart>
      <c:catAx>
        <c:axId val="189843328"/>
        <c:scaling>
          <c:orientation val="minMax"/>
        </c:scaling>
        <c:delete val="0"/>
        <c:axPos val="b"/>
        <c:numFmt formatCode="General" sourceLinked="0"/>
        <c:majorTickMark val="out"/>
        <c:minorTickMark val="none"/>
        <c:tickLblPos val="nextTo"/>
        <c:txPr>
          <a:bodyPr/>
          <a:lstStyle/>
          <a:p>
            <a:pPr>
              <a:defRPr sz="600"/>
            </a:pPr>
            <a:endParaRPr lang="en-US"/>
          </a:p>
        </c:txPr>
        <c:crossAx val="189844864"/>
        <c:crosses val="autoZero"/>
        <c:auto val="1"/>
        <c:lblAlgn val="ctr"/>
        <c:lblOffset val="100"/>
        <c:noMultiLvlLbl val="0"/>
      </c:catAx>
      <c:valAx>
        <c:axId val="189844864"/>
        <c:scaling>
          <c:orientation val="minMax"/>
        </c:scaling>
        <c:delete val="0"/>
        <c:axPos val="l"/>
        <c:majorGridlines/>
        <c:numFmt formatCode="&quot;$&quot;#,##0" sourceLinked="0"/>
        <c:majorTickMark val="out"/>
        <c:minorTickMark val="none"/>
        <c:tickLblPos val="nextTo"/>
        <c:txPr>
          <a:bodyPr/>
          <a:lstStyle/>
          <a:p>
            <a:pPr>
              <a:defRPr sz="1000"/>
            </a:pPr>
            <a:endParaRPr lang="en-US"/>
          </a:p>
        </c:txPr>
        <c:crossAx val="189843328"/>
        <c:crosses val="autoZero"/>
        <c:crossBetween val="between"/>
        <c:majorUnit val="10"/>
      </c:valAx>
      <c:valAx>
        <c:axId val="1176605200"/>
        <c:scaling>
          <c:orientation val="minMax"/>
        </c:scaling>
        <c:delete val="0"/>
        <c:axPos val="r"/>
        <c:numFmt formatCode="&quot;$&quot;#,##0_);\(&quot;$&quot;#,##0\)" sourceLinked="0"/>
        <c:majorTickMark val="out"/>
        <c:minorTickMark val="none"/>
        <c:tickLblPos val="nextTo"/>
        <c:crossAx val="1140740656"/>
        <c:crosses val="max"/>
        <c:crossBetween val="between"/>
        <c:majorUnit val="10"/>
      </c:valAx>
      <c:catAx>
        <c:axId val="1140740656"/>
        <c:scaling>
          <c:orientation val="minMax"/>
        </c:scaling>
        <c:delete val="1"/>
        <c:axPos val="b"/>
        <c:numFmt formatCode="General" sourceLinked="1"/>
        <c:majorTickMark val="out"/>
        <c:minorTickMark val="none"/>
        <c:tickLblPos val="nextTo"/>
        <c:crossAx val="1176605200"/>
        <c:crosses val="autoZero"/>
        <c:auto val="1"/>
        <c:lblAlgn val="ctr"/>
        <c:lblOffset val="100"/>
        <c:noMultiLvlLbl val="0"/>
      </c:catAx>
      <c:spPr>
        <a:solidFill>
          <a:srgbClr val="F9F9F9"/>
        </a:solidFill>
      </c:spPr>
    </c:plotArea>
    <c:legend>
      <c:legendPos val="r"/>
      <c:layout>
        <c:manualLayout>
          <c:xMode val="edge"/>
          <c:yMode val="edge"/>
          <c:x val="0.46464621609798773"/>
          <c:y val="0.20119824199181352"/>
          <c:w val="0.51391524496937879"/>
          <c:h val="0.3797504596262703"/>
        </c:manualLayout>
      </c:layout>
      <c:overlay val="0"/>
      <c:txPr>
        <a:bodyPr/>
        <a:lstStyle/>
        <a:p>
          <a:pPr>
            <a:defRPr sz="1400">
              <a:solidFill>
                <a:schemeClr val="accent3">
                  <a:lumMod val="50000"/>
                </a:schemeClr>
              </a:solidFill>
            </a:defRPr>
          </a:pPr>
          <a:endParaRPr lang="en-US"/>
        </a:p>
      </c:txPr>
    </c:legend>
    <c:plotVisOnly val="1"/>
    <c:dispBlanksAs val="gap"/>
    <c:showDLblsOverMax val="0"/>
  </c:chart>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Sources of Institutional Tuition &amp; Fee Revenue Over Time</a:t>
            </a:r>
            <a:r>
              <a:rPr lang="en-US" baseline="0" dirty="0"/>
              <a:t> -</a:t>
            </a:r>
            <a:r>
              <a:rPr lang="en-US" dirty="0"/>
              <a:t> </a:t>
            </a:r>
            <a:r>
              <a:rPr lang="en-US" u="sng" dirty="0">
                <a:solidFill>
                  <a:srgbClr val="77933C"/>
                </a:solidFill>
              </a:rPr>
              <a:t>CCCU Median</a:t>
            </a:r>
          </a:p>
          <a:p>
            <a:pPr>
              <a:defRPr/>
            </a:pPr>
            <a:r>
              <a:rPr lang="en-US" dirty="0">
                <a:solidFill>
                  <a:schemeClr val="tx1"/>
                </a:solidFill>
              </a:rPr>
              <a:t>Undergraduate</a:t>
            </a:r>
            <a:r>
              <a:rPr lang="en-US" baseline="0" dirty="0">
                <a:solidFill>
                  <a:schemeClr val="tx1"/>
                </a:solidFill>
              </a:rPr>
              <a:t> Students in Traditional Programs </a:t>
            </a:r>
            <a:r>
              <a:rPr lang="en-US" sz="1000" b="1" i="0" baseline="0" dirty="0">
                <a:effectLst/>
              </a:rPr>
              <a:t>(In millions of dollars) </a:t>
            </a:r>
          </a:p>
          <a:p>
            <a:pPr>
              <a:defRPr/>
            </a:pPr>
            <a:r>
              <a:rPr lang="en-US" sz="1000" b="0" i="1" baseline="0" dirty="0">
                <a:effectLst/>
              </a:rPr>
              <a:t>Numbers below represent aggregate totals, not averages per student, and </a:t>
            </a:r>
            <a:r>
              <a:rPr lang="en-US" sz="1000" b="0" i="1" u="sng" baseline="0" dirty="0">
                <a:effectLst/>
              </a:rPr>
              <a:t>exclude cost of room &amp; board</a:t>
            </a:r>
            <a:r>
              <a:rPr lang="en-US" sz="1000" b="0" i="1" baseline="0" dirty="0">
                <a:effectLst/>
              </a:rPr>
              <a:t>.</a:t>
            </a:r>
            <a:endParaRPr lang="en-US" sz="800" dirty="0">
              <a:effectLst/>
            </a:endParaRPr>
          </a:p>
        </c:rich>
      </c:tx>
      <c:overlay val="1"/>
    </c:title>
    <c:autoTitleDeleted val="0"/>
    <c:plotArea>
      <c:layout>
        <c:manualLayout>
          <c:layoutTarget val="inner"/>
          <c:xMode val="edge"/>
          <c:yMode val="edge"/>
          <c:x val="9.1599550397692298E-2"/>
          <c:y val="0.13201527212338893"/>
          <c:w val="0.89228885448980677"/>
          <c:h val="0.61910223621198535"/>
        </c:manualLayout>
      </c:layout>
      <c:barChart>
        <c:barDir val="col"/>
        <c:grouping val="stacked"/>
        <c:varyColors val="0"/>
        <c:ser>
          <c:idx val="6"/>
          <c:order val="2"/>
          <c:tx>
            <c:strRef>
              <c:f>'L3. TotalNetPriceAfford(TNP&amp;A)'!$G$229</c:f>
              <c:strCache>
                <c:ptCount val="1"/>
                <c:pt idx="0">
                  <c:v>CCCU Second Quartile (median): Federal Gift Aid</c:v>
                </c:pt>
              </c:strCache>
            </c:strRef>
          </c:tx>
          <c:spPr>
            <a:solidFill>
              <a:schemeClr val="bg2">
                <a:lumMod val="25000"/>
              </a:schemeClr>
            </a:solidFill>
            <a:ln w="6350">
              <a:solidFill>
                <a:schemeClr val="bg2">
                  <a:lumMod val="1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TotalNetPriceAfford(TNP&amp;A)'!$H$229:$BC$229</c:f>
              <c:numCache>
                <c:formatCode>"$"#,##0.0</c:formatCode>
                <c:ptCount val="19"/>
                <c:pt idx="0">
                  <c:v>0.85973900000000003</c:v>
                </c:pt>
                <c:pt idx="1">
                  <c:v>1.0119184999999999</c:v>
                </c:pt>
                <c:pt idx="2">
                  <c:v>1.0724100000000001</c:v>
                </c:pt>
                <c:pt idx="3">
                  <c:v>1.190185</c:v>
                </c:pt>
                <c:pt idx="4">
                  <c:v>1.1651499999999999</c:v>
                </c:pt>
                <c:pt idx="5">
                  <c:v>1.1699349999999999</c:v>
                </c:pt>
                <c:pt idx="6">
                  <c:v>1.2468269999999999</c:v>
                </c:pt>
                <c:pt idx="7">
                  <c:v>1.3694789999999999</c:v>
                </c:pt>
                <c:pt idx="8">
                  <c:v>1.452108</c:v>
                </c:pt>
                <c:pt idx="9">
                  <c:v>1.9527810000000001</c:v>
                </c:pt>
                <c:pt idx="10">
                  <c:v>2.4031120000000001</c:v>
                </c:pt>
                <c:pt idx="11">
                  <c:v>2.1141079999999999</c:v>
                </c:pt>
                <c:pt idx="12">
                  <c:v>1.8852445</c:v>
                </c:pt>
                <c:pt idx="13">
                  <c:v>2.0949434999999998</c:v>
                </c:pt>
                <c:pt idx="14">
                  <c:v>2.1346639999999999</c:v>
                </c:pt>
                <c:pt idx="15">
                  <c:v>1.9522090000000001</c:v>
                </c:pt>
                <c:pt idx="16">
                  <c:v>1.8176289999999999</c:v>
                </c:pt>
                <c:pt idx="17">
                  <c:v>2.0902615</c:v>
                </c:pt>
                <c:pt idx="18">
                  <c:v>1.926552</c:v>
                </c:pt>
              </c:numCache>
            </c:numRef>
          </c:val>
          <c:extLst>
            <c:ext xmlns:c16="http://schemas.microsoft.com/office/drawing/2014/chart" uri="{C3380CC4-5D6E-409C-BE32-E72D297353CC}">
              <c16:uniqueId val="{00000000-77EC-4B1E-9CD3-1395DEE2DB3B}"/>
            </c:ext>
          </c:extLst>
        </c:ser>
        <c:ser>
          <c:idx val="5"/>
          <c:order val="3"/>
          <c:tx>
            <c:strRef>
              <c:f>'L3. TotalNetPriceAfford(TNP&amp;A)'!$G$249</c:f>
              <c:strCache>
                <c:ptCount val="1"/>
                <c:pt idx="0">
                  <c:v>CCCU Second Quartile (median): State Gift Aid</c:v>
                </c:pt>
              </c:strCache>
            </c:strRef>
          </c:tx>
          <c:spPr>
            <a:pattFill prst="wdUpDiag">
              <a:fgClr>
                <a:schemeClr val="bg1">
                  <a:lumMod val="95000"/>
                </a:schemeClr>
              </a:fgClr>
              <a:bgClr>
                <a:schemeClr val="tx1"/>
              </a:bgClr>
            </a:pattFill>
            <a:ln>
              <a:solidFill>
                <a:schemeClr val="bg1">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TotalNetPriceAfford(TNP&amp;A)'!$H$249:$BC$249</c:f>
              <c:numCache>
                <c:formatCode>"$"#,##0.0</c:formatCode>
                <c:ptCount val="19"/>
                <c:pt idx="0">
                  <c:v>0.80250900000000003</c:v>
                </c:pt>
                <c:pt idx="1">
                  <c:v>1.0911379999999999</c:v>
                </c:pt>
                <c:pt idx="2">
                  <c:v>1.1379935000000001</c:v>
                </c:pt>
                <c:pt idx="3">
                  <c:v>1.117712</c:v>
                </c:pt>
                <c:pt idx="4">
                  <c:v>1.0793919999999999</c:v>
                </c:pt>
                <c:pt idx="5">
                  <c:v>1.2250540000000001</c:v>
                </c:pt>
                <c:pt idx="6">
                  <c:v>1.284111</c:v>
                </c:pt>
                <c:pt idx="7">
                  <c:v>1.2233544999999999</c:v>
                </c:pt>
                <c:pt idx="8">
                  <c:v>1.51895</c:v>
                </c:pt>
                <c:pt idx="9">
                  <c:v>1.1595310000000001</c:v>
                </c:pt>
                <c:pt idx="10">
                  <c:v>1.306648</c:v>
                </c:pt>
                <c:pt idx="11">
                  <c:v>1.2457259999999999</c:v>
                </c:pt>
                <c:pt idx="12">
                  <c:v>1.156828</c:v>
                </c:pt>
                <c:pt idx="13">
                  <c:v>1.2921549999999999</c:v>
                </c:pt>
                <c:pt idx="14">
                  <c:v>1.273747</c:v>
                </c:pt>
                <c:pt idx="15">
                  <c:v>1.2388509999999999</c:v>
                </c:pt>
                <c:pt idx="16">
                  <c:v>1.3322499999999999</c:v>
                </c:pt>
                <c:pt idx="17">
                  <c:v>1.6539735</c:v>
                </c:pt>
                <c:pt idx="18">
                  <c:v>1.560195</c:v>
                </c:pt>
              </c:numCache>
            </c:numRef>
          </c:val>
          <c:extLst>
            <c:ext xmlns:c16="http://schemas.microsoft.com/office/drawing/2014/chart" uri="{C3380CC4-5D6E-409C-BE32-E72D297353CC}">
              <c16:uniqueId val="{00000001-77EC-4B1E-9CD3-1395DEE2DB3B}"/>
            </c:ext>
          </c:extLst>
        </c:ser>
        <c:ser>
          <c:idx val="4"/>
          <c:order val="7"/>
          <c:tx>
            <c:strRef>
              <c:f>'L3. TotalNetPriceAfford(TNP&amp;A)'!$G$269</c:f>
              <c:strCache>
                <c:ptCount val="1"/>
                <c:pt idx="0">
                  <c:v>CCCU Second Quartile (median): Private Gift Aid</c:v>
                </c:pt>
              </c:strCache>
            </c:strRef>
          </c:tx>
          <c:spPr>
            <a:solidFill>
              <a:schemeClr val="bg1"/>
            </a:solidFill>
            <a:ln w="6350">
              <a:solidFill>
                <a:schemeClr val="tx1"/>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TotalNetPriceAfford(TNP&amp;A)'!$H$269:$BC$269</c:f>
              <c:numCache>
                <c:formatCode>"$"#,##0.0</c:formatCode>
                <c:ptCount val="19"/>
                <c:pt idx="0">
                  <c:v>0.37171749999999998</c:v>
                </c:pt>
                <c:pt idx="1">
                  <c:v>0.42274499999999998</c:v>
                </c:pt>
                <c:pt idx="2">
                  <c:v>0.37002499999999999</c:v>
                </c:pt>
                <c:pt idx="3">
                  <c:v>0.36219950000000001</c:v>
                </c:pt>
                <c:pt idx="4">
                  <c:v>0.40795500000000001</c:v>
                </c:pt>
                <c:pt idx="5">
                  <c:v>0.4378185</c:v>
                </c:pt>
                <c:pt idx="6">
                  <c:v>0.44556099999999998</c:v>
                </c:pt>
                <c:pt idx="7">
                  <c:v>0.56997699999999996</c:v>
                </c:pt>
                <c:pt idx="8">
                  <c:v>0.46744799999999997</c:v>
                </c:pt>
                <c:pt idx="9">
                  <c:v>0.45773399999999997</c:v>
                </c:pt>
                <c:pt idx="10">
                  <c:v>0.46463700000000002</c:v>
                </c:pt>
                <c:pt idx="11">
                  <c:v>0.46448899999999999</c:v>
                </c:pt>
                <c:pt idx="12">
                  <c:v>0.43707699999999999</c:v>
                </c:pt>
                <c:pt idx="13">
                  <c:v>0.52169949999999998</c:v>
                </c:pt>
                <c:pt idx="14">
                  <c:v>0.56368549999999995</c:v>
                </c:pt>
                <c:pt idx="15">
                  <c:v>0.34163399999999999</c:v>
                </c:pt>
                <c:pt idx="16">
                  <c:v>0.4280545</c:v>
                </c:pt>
                <c:pt idx="17">
                  <c:v>0.62465462000000005</c:v>
                </c:pt>
                <c:pt idx="18">
                  <c:v>0.51471199999999995</c:v>
                </c:pt>
              </c:numCache>
            </c:numRef>
          </c:val>
          <c:extLst>
            <c:ext xmlns:c16="http://schemas.microsoft.com/office/drawing/2014/chart" uri="{C3380CC4-5D6E-409C-BE32-E72D297353CC}">
              <c16:uniqueId val="{00000002-77EC-4B1E-9CD3-1395DEE2DB3B}"/>
            </c:ext>
          </c:extLst>
        </c:ser>
        <c:ser>
          <c:idx val="13"/>
          <c:order val="9"/>
          <c:tx>
            <c:strRef>
              <c:f>'L3. TotalNetPriceAfford(TNP&amp;A)'!$G$349</c:f>
              <c:strCache>
                <c:ptCount val="1"/>
                <c:pt idx="0">
                  <c:v>CCCU Second Quartile (median): Funded IGA</c:v>
                </c:pt>
              </c:strCache>
            </c:strRef>
          </c:tx>
          <c:spPr>
            <a:solidFill>
              <a:srgbClr val="00FFFF"/>
            </a:solid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TotalNetPriceAfford(TNP&amp;A)'!$H$349:$BC$349</c:f>
              <c:numCache>
                <c:formatCode>"$"#,##0.0</c:formatCode>
                <c:ptCount val="19"/>
                <c:pt idx="0">
                  <c:v>0</c:v>
                </c:pt>
                <c:pt idx="1">
                  <c:v>5.5199999999999997E-3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3-77EC-4B1E-9CD3-1395DEE2DB3B}"/>
            </c:ext>
          </c:extLst>
        </c:ser>
        <c:ser>
          <c:idx val="14"/>
          <c:order val="10"/>
          <c:tx>
            <c:strRef>
              <c:f>'L3. TotalNetPriceAfford(TNP&amp;A)'!$G$409</c:f>
              <c:strCache>
                <c:ptCount val="1"/>
                <c:pt idx="0">
                  <c:v>CCCU Second Quartile (median): Tuition Remission</c:v>
                </c:pt>
              </c:strCache>
            </c:strRef>
          </c:tx>
          <c:spPr>
            <a:solidFill>
              <a:srgbClr val="FFFF00"/>
            </a:solidFill>
            <a:ln w="6350">
              <a:solidFill>
                <a:srgbClr val="4F6228"/>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TotalNetPriceAfford(TNP&amp;A)'!$H$409:$BC$409</c:f>
              <c:numCache>
                <c:formatCode>"$"#,##0.0</c:formatCode>
                <c:ptCount val="19"/>
                <c:pt idx="0">
                  <c:v>0.43099399999999999</c:v>
                </c:pt>
                <c:pt idx="1">
                  <c:v>0.472327</c:v>
                </c:pt>
                <c:pt idx="2">
                  <c:v>0.444492</c:v>
                </c:pt>
                <c:pt idx="3">
                  <c:v>0.46082600000000001</c:v>
                </c:pt>
                <c:pt idx="4">
                  <c:v>0.45425850000000001</c:v>
                </c:pt>
                <c:pt idx="5">
                  <c:v>0.56080050000000004</c:v>
                </c:pt>
                <c:pt idx="6">
                  <c:v>0.593885</c:v>
                </c:pt>
                <c:pt idx="7">
                  <c:v>0.54944199999999999</c:v>
                </c:pt>
                <c:pt idx="8">
                  <c:v>0.63558499999999996</c:v>
                </c:pt>
                <c:pt idx="9">
                  <c:v>0.67362699999999998</c:v>
                </c:pt>
                <c:pt idx="10">
                  <c:v>0.72384099999999996</c:v>
                </c:pt>
                <c:pt idx="11">
                  <c:v>0.60519199999999995</c:v>
                </c:pt>
                <c:pt idx="12">
                  <c:v>0.63864600000000005</c:v>
                </c:pt>
                <c:pt idx="13">
                  <c:v>0.68116100000000002</c:v>
                </c:pt>
                <c:pt idx="14">
                  <c:v>0.737008</c:v>
                </c:pt>
                <c:pt idx="15">
                  <c:v>0.60343800000000003</c:v>
                </c:pt>
                <c:pt idx="16">
                  <c:v>0.65388500000000005</c:v>
                </c:pt>
                <c:pt idx="17">
                  <c:v>0.86652300000000004</c:v>
                </c:pt>
                <c:pt idx="18">
                  <c:v>0.82215000000000005</c:v>
                </c:pt>
              </c:numCache>
            </c:numRef>
          </c:val>
          <c:extLst>
            <c:ext xmlns:c16="http://schemas.microsoft.com/office/drawing/2014/chart" uri="{C3380CC4-5D6E-409C-BE32-E72D297353CC}">
              <c16:uniqueId val="{00000004-77EC-4B1E-9CD3-1395DEE2DB3B}"/>
            </c:ext>
          </c:extLst>
        </c:ser>
        <c:ser>
          <c:idx val="12"/>
          <c:order val="11"/>
          <c:tx>
            <c:strRef>
              <c:f>'L3. TotalNetPriceAfford(TNP&amp;A)'!$G$369</c:f>
              <c:strCache>
                <c:ptCount val="1"/>
                <c:pt idx="0">
                  <c:v>CCCU Second Quartile (median): Unfunded IGA</c:v>
                </c:pt>
              </c:strCache>
            </c:strRef>
          </c:tx>
          <c:spPr>
            <a:pattFill prst="pct90">
              <a:fgClr>
                <a:srgbClr val="77933C"/>
              </a:fgClr>
              <a:bgClr>
                <a:srgbClr val="FFEBEB"/>
              </a:bgClr>
            </a:pattFill>
            <a:ln w="6350">
              <a:solidFill>
                <a:schemeClr val="accent3">
                  <a:lumMod val="50000"/>
                </a:schemeClr>
              </a:solidFill>
            </a:ln>
          </c:spPr>
          <c:invertIfNegative val="0"/>
          <c:dLbls>
            <c:dLbl>
              <c:idx val="7"/>
              <c:numFmt formatCode="#,##0.0" sourceLinked="0"/>
              <c:spPr>
                <a:ln>
                  <a:noFill/>
                </a:ln>
                <a:effectLst/>
              </c:spPr>
              <c:txPr>
                <a:bodyPr wrap="square" lIns="38100" tIns="19050" rIns="38100" bIns="19050" anchor="ctr">
                  <a:spAutoFit/>
                </a:bodyPr>
                <a:lstStyle/>
                <a:p>
                  <a:pPr>
                    <a:defRPr sz="9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F32-479A-B4AA-86BC886B478F}"/>
                </c:ext>
              </c:extLst>
            </c:dLbl>
            <c:dLbl>
              <c:idx val="18"/>
              <c:numFmt formatCode="#,##0.0" sourceLinked="0"/>
              <c:spPr>
                <a:ln>
                  <a:noFill/>
                </a:ln>
                <a:effectLst/>
              </c:spPr>
              <c:txPr>
                <a:bodyPr wrap="square" lIns="38100" tIns="19050" rIns="38100" bIns="19050" anchor="ctr">
                  <a:spAutoFit/>
                </a:bodyPr>
                <a:lstStyle/>
                <a:p>
                  <a:pPr>
                    <a:defRPr sz="9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F32-479A-B4AA-86BC886B478F}"/>
                </c:ext>
              </c:extLst>
            </c:dLbl>
            <c:numFmt formatCode="#,##0.0" sourceLinked="0"/>
            <c:spPr>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TotalNetPriceAfford(TNP&amp;A)'!$H$369:$BC$369</c:f>
              <c:numCache>
                <c:formatCode>"$"#,##0.0</c:formatCode>
                <c:ptCount val="19"/>
                <c:pt idx="0">
                  <c:v>4.0999999999999996</c:v>
                </c:pt>
                <c:pt idx="1">
                  <c:v>3.9129505</c:v>
                </c:pt>
                <c:pt idx="2">
                  <c:v>4.3162219999999998</c:v>
                </c:pt>
                <c:pt idx="3">
                  <c:v>4.0481654999999996</c:v>
                </c:pt>
                <c:pt idx="4">
                  <c:v>4.7946720000000003</c:v>
                </c:pt>
                <c:pt idx="5">
                  <c:v>5.5336689999999997</c:v>
                </c:pt>
                <c:pt idx="6">
                  <c:v>5.9823649999999997</c:v>
                </c:pt>
                <c:pt idx="7">
                  <c:v>6.6814830000000001</c:v>
                </c:pt>
                <c:pt idx="8">
                  <c:v>7.6953389999999997</c:v>
                </c:pt>
                <c:pt idx="9">
                  <c:v>8.415851</c:v>
                </c:pt>
                <c:pt idx="10">
                  <c:v>8.9627184999999994</c:v>
                </c:pt>
                <c:pt idx="11">
                  <c:v>9.3853329999999993</c:v>
                </c:pt>
                <c:pt idx="12">
                  <c:v>10.064154500000001</c:v>
                </c:pt>
                <c:pt idx="13">
                  <c:v>11.4640155</c:v>
                </c:pt>
                <c:pt idx="14">
                  <c:v>12.6435905</c:v>
                </c:pt>
                <c:pt idx="15">
                  <c:v>12.547703</c:v>
                </c:pt>
                <c:pt idx="16">
                  <c:v>13.209573000000001</c:v>
                </c:pt>
                <c:pt idx="17">
                  <c:v>14.933641</c:v>
                </c:pt>
                <c:pt idx="18">
                  <c:v>14.346937499999999</c:v>
                </c:pt>
              </c:numCache>
            </c:numRef>
          </c:val>
          <c:extLst>
            <c:ext xmlns:c16="http://schemas.microsoft.com/office/drawing/2014/chart" uri="{C3380CC4-5D6E-409C-BE32-E72D297353CC}">
              <c16:uniqueId val="{00000005-77EC-4B1E-9CD3-1395DEE2DB3B}"/>
            </c:ext>
          </c:extLst>
        </c:ser>
        <c:ser>
          <c:idx val="2"/>
          <c:order val="12"/>
          <c:tx>
            <c:strRef>
              <c:f>'L3. TotalNetPriceAfford(TNP&amp;A)'!$G$525</c:f>
              <c:strCache>
                <c:ptCount val="1"/>
                <c:pt idx="0">
                  <c:v>CCCU Second Quartile (median): Student Loans</c:v>
                </c:pt>
              </c:strCache>
            </c:strRef>
          </c:tx>
          <c:spPr>
            <a:pattFill prst="ltDnDiag">
              <a:fgClr>
                <a:schemeClr val="accent6">
                  <a:lumMod val="20000"/>
                  <a:lumOff val="80000"/>
                </a:schemeClr>
              </a:fgClr>
              <a:bgClr>
                <a:srgbClr val="7030A0"/>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TotalNetPriceAfford(TNP&amp;A)'!$H$525:$BC$525</c:f>
              <c:numCache>
                <c:formatCode>"$"#,##0.0</c:formatCode>
                <c:ptCount val="19"/>
                <c:pt idx="0">
                  <c:v>4.6888059999999996</c:v>
                </c:pt>
                <c:pt idx="1">
                  <c:v>4.3680209999999997</c:v>
                </c:pt>
                <c:pt idx="2">
                  <c:v>4.7951779999999999</c:v>
                </c:pt>
                <c:pt idx="3">
                  <c:v>5.7544824999999999</c:v>
                </c:pt>
                <c:pt idx="4">
                  <c:v>5.6496155000000003</c:v>
                </c:pt>
                <c:pt idx="5">
                  <c:v>7.1052819999999999</c:v>
                </c:pt>
                <c:pt idx="6">
                  <c:v>7.4273740000000004</c:v>
                </c:pt>
                <c:pt idx="7">
                  <c:v>7.5795599999999999</c:v>
                </c:pt>
                <c:pt idx="8">
                  <c:v>7.9350529999999999</c:v>
                </c:pt>
                <c:pt idx="9">
                  <c:v>7.8141420000000004</c:v>
                </c:pt>
                <c:pt idx="10">
                  <c:v>7.5190349999999997</c:v>
                </c:pt>
                <c:pt idx="11">
                  <c:v>7.3286319999999998</c:v>
                </c:pt>
                <c:pt idx="12">
                  <c:v>7.1338394999999997</c:v>
                </c:pt>
                <c:pt idx="13">
                  <c:v>7.7033754999999999</c:v>
                </c:pt>
                <c:pt idx="14">
                  <c:v>8.0421980000000008</c:v>
                </c:pt>
                <c:pt idx="15">
                  <c:v>7.2085939999999997</c:v>
                </c:pt>
                <c:pt idx="16">
                  <c:v>6.5794220000000001</c:v>
                </c:pt>
                <c:pt idx="17">
                  <c:v>7.4684999999999997</c:v>
                </c:pt>
                <c:pt idx="18">
                  <c:v>6.5139709999999997</c:v>
                </c:pt>
              </c:numCache>
            </c:numRef>
          </c:val>
          <c:extLst>
            <c:ext xmlns:c16="http://schemas.microsoft.com/office/drawing/2014/chart" uri="{C3380CC4-5D6E-409C-BE32-E72D297353CC}">
              <c16:uniqueId val="{00000006-77EC-4B1E-9CD3-1395DEE2DB3B}"/>
            </c:ext>
          </c:extLst>
        </c:ser>
        <c:ser>
          <c:idx val="1"/>
          <c:order val="13"/>
          <c:tx>
            <c:strRef>
              <c:f>'L3. TotalNetPriceAfford(TNP&amp;A)'!$G$546</c:f>
              <c:strCache>
                <c:ptCount val="1"/>
                <c:pt idx="0">
                  <c:v>CCCU Second Quartile (median): Parent Loans</c:v>
                </c:pt>
              </c:strCache>
            </c:strRef>
          </c:tx>
          <c:spPr>
            <a:pattFill prst="pct90">
              <a:fgClr>
                <a:srgbClr val="7030A0"/>
              </a:fgClr>
              <a:bgClr>
                <a:schemeClr val="bg1"/>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TotalNetPriceAfford(TNP&amp;A)'!$H$546:$BC$546</c:f>
              <c:numCache>
                <c:formatCode>"$"#,##0.0</c:formatCode>
                <c:ptCount val="19"/>
                <c:pt idx="0">
                  <c:v>0.71</c:v>
                </c:pt>
                <c:pt idx="1">
                  <c:v>0.92587649999999999</c:v>
                </c:pt>
                <c:pt idx="2">
                  <c:v>0.90197450000000001</c:v>
                </c:pt>
                <c:pt idx="3">
                  <c:v>1.1599360000000001</c:v>
                </c:pt>
                <c:pt idx="4">
                  <c:v>1.432164</c:v>
                </c:pt>
                <c:pt idx="5">
                  <c:v>1.7401770000000001</c:v>
                </c:pt>
                <c:pt idx="6">
                  <c:v>1.7665329999999999</c:v>
                </c:pt>
                <c:pt idx="7">
                  <c:v>1.4277740000000001</c:v>
                </c:pt>
                <c:pt idx="8">
                  <c:v>1.3367899999999999</c:v>
                </c:pt>
                <c:pt idx="9">
                  <c:v>1.5048360000000001</c:v>
                </c:pt>
                <c:pt idx="10">
                  <c:v>2.0213969999999999</c:v>
                </c:pt>
                <c:pt idx="11">
                  <c:v>1.932356</c:v>
                </c:pt>
                <c:pt idx="12">
                  <c:v>1.520281</c:v>
                </c:pt>
                <c:pt idx="13">
                  <c:v>1.6964189999999999</c:v>
                </c:pt>
                <c:pt idx="14">
                  <c:v>1.7410460000000001</c:v>
                </c:pt>
                <c:pt idx="15">
                  <c:v>1.7706379999999999</c:v>
                </c:pt>
                <c:pt idx="16">
                  <c:v>1.8274465</c:v>
                </c:pt>
                <c:pt idx="17">
                  <c:v>2.1628474999999998</c:v>
                </c:pt>
                <c:pt idx="18">
                  <c:v>2.0147439999999999</c:v>
                </c:pt>
              </c:numCache>
            </c:numRef>
          </c:val>
          <c:extLst>
            <c:ext xmlns:c16="http://schemas.microsoft.com/office/drawing/2014/chart" uri="{C3380CC4-5D6E-409C-BE32-E72D297353CC}">
              <c16:uniqueId val="{00000007-77EC-4B1E-9CD3-1395DEE2DB3B}"/>
            </c:ext>
          </c:extLst>
        </c:ser>
        <c:ser>
          <c:idx val="3"/>
          <c:order val="14"/>
          <c:tx>
            <c:strRef>
              <c:f>'L3. TotalNetPriceAfford(TNP&amp;A)'!$G$505</c:f>
              <c:strCache>
                <c:ptCount val="1"/>
                <c:pt idx="0">
                  <c:v>CCCU Second Quartile (median): Work Earnings</c:v>
                </c:pt>
              </c:strCache>
            </c:strRef>
          </c:tx>
          <c:spPr>
            <a:pattFill prst="narVert">
              <a:fgClr>
                <a:srgbClr val="4F6228"/>
              </a:fgClr>
              <a:bgClr>
                <a:schemeClr val="bg1"/>
              </a:bgClr>
            </a:pattFill>
            <a:ln w="6350">
              <a:solidFill>
                <a:schemeClr val="accent3">
                  <a:lumMod val="50000"/>
                </a:schemeClr>
              </a:solidFill>
            </a:ln>
          </c:spPr>
          <c:invertIfNegative val="0"/>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TotalNetPriceAfford(TNP&amp;A)'!$H$505:$BC$505</c:f>
              <c:numCache>
                <c:formatCode>"$"#,##0.0</c:formatCode>
                <c:ptCount val="19"/>
                <c:pt idx="0">
                  <c:v>0.48375000000000001</c:v>
                </c:pt>
                <c:pt idx="1">
                  <c:v>0.55521450000000006</c:v>
                </c:pt>
                <c:pt idx="2">
                  <c:v>0.51655300000000004</c:v>
                </c:pt>
                <c:pt idx="3">
                  <c:v>0.52628299999999995</c:v>
                </c:pt>
                <c:pt idx="4">
                  <c:v>0.57530049999999999</c:v>
                </c:pt>
                <c:pt idx="5">
                  <c:v>0.51816099999999998</c:v>
                </c:pt>
                <c:pt idx="6">
                  <c:v>0.52616450000000003</c:v>
                </c:pt>
                <c:pt idx="7">
                  <c:v>0.52374299999999996</c:v>
                </c:pt>
                <c:pt idx="8">
                  <c:v>0.55805300000000002</c:v>
                </c:pt>
                <c:pt idx="9">
                  <c:v>0.61872000000000005</c:v>
                </c:pt>
                <c:pt idx="10">
                  <c:v>0.59753849999999997</c:v>
                </c:pt>
                <c:pt idx="11">
                  <c:v>0.57890299999999995</c:v>
                </c:pt>
                <c:pt idx="12">
                  <c:v>0.56008250000000004</c:v>
                </c:pt>
                <c:pt idx="13">
                  <c:v>0.60237149999999995</c:v>
                </c:pt>
                <c:pt idx="14">
                  <c:v>0.59997599999999995</c:v>
                </c:pt>
                <c:pt idx="15">
                  <c:v>0.67393800000000004</c:v>
                </c:pt>
                <c:pt idx="16">
                  <c:v>0.66103000000000001</c:v>
                </c:pt>
                <c:pt idx="17">
                  <c:v>0.70669000000000004</c:v>
                </c:pt>
                <c:pt idx="18">
                  <c:v>0.73888699999999996</c:v>
                </c:pt>
              </c:numCache>
            </c:numRef>
          </c:val>
          <c:extLst>
            <c:ext xmlns:c16="http://schemas.microsoft.com/office/drawing/2014/chart" uri="{C3380CC4-5D6E-409C-BE32-E72D297353CC}">
              <c16:uniqueId val="{00000008-77EC-4B1E-9CD3-1395DEE2DB3B}"/>
            </c:ext>
          </c:extLst>
        </c:ser>
        <c:dLbls>
          <c:showLegendKey val="0"/>
          <c:showVal val="0"/>
          <c:showCatName val="0"/>
          <c:showSerName val="0"/>
          <c:showPercent val="0"/>
          <c:showBubbleSize val="0"/>
        </c:dLbls>
        <c:gapWidth val="150"/>
        <c:overlap val="100"/>
        <c:axId val="189843328"/>
        <c:axId val="189844864"/>
        <c:extLst>
          <c:ext xmlns:c15="http://schemas.microsoft.com/office/drawing/2012/chart" uri="{02D57815-91ED-43cb-92C2-25804820EDAC}">
            <c15:filteredBarSeries>
              <c15:ser>
                <c:idx val="0"/>
                <c:order val="1"/>
                <c:tx>
                  <c:strRef>
                    <c:extLst>
                      <c:ext uri="{02D57815-91ED-43cb-92C2-25804820EDAC}">
                        <c15:formulaRef>
                          <c15:sqref>'L3. TotalNetPriceAfford(TNP&amp;A)'!$G$188</c15:sqref>
                        </c15:formulaRef>
                      </c:ext>
                    </c:extLst>
                    <c:strCache>
                      <c:ptCount val="1"/>
                      <c:pt idx="0">
                        <c:v>CCCU Second Quartile (median): Family Cash</c:v>
                      </c:pt>
                    </c:strCache>
                  </c:strRef>
                </c:tx>
                <c:invertIfNegative val="0"/>
                <c:cat>
                  <c:strRef>
                    <c:extLst>
                      <c:ext uri="{02D57815-91ED-43cb-92C2-25804820EDAC}">
                        <c15:formulaRef>
                          <c15:sqref>'L3. TotalNetPriceAfford(TNP&amp;A)'!$H$8:$BC$8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'L3. TotalNetPriceAfford(TNP&amp;A)'!$H$188:$BC$188</c15:sqref>
                        </c15:formulaRef>
                      </c:ext>
                    </c:extLst>
                    <c:numCache>
                      <c:formatCode>"$"#,##0.0_);[Red]\("$"#,##0.0\)</c:formatCode>
                      <c:ptCount val="19"/>
                      <c:pt idx="0">
                        <c:v>0.29717749999999998</c:v>
                      </c:pt>
                      <c:pt idx="1">
                        <c:v>-0.30849900000000002</c:v>
                      </c:pt>
                      <c:pt idx="2">
                        <c:v>-0.13667850000000001</c:v>
                      </c:pt>
                      <c:pt idx="3">
                        <c:v>-6.3036499999999995E-2</c:v>
                      </c:pt>
                      <c:pt idx="4">
                        <c:v>-0.52725999999999995</c:v>
                      </c:pt>
                      <c:pt idx="5">
                        <c:v>-0.88315149999999998</c:v>
                      </c:pt>
                      <c:pt idx="6">
                        <c:v>-3.0473500000000001E-2</c:v>
                      </c:pt>
                      <c:pt idx="7">
                        <c:v>-1.2844245000000001</c:v>
                      </c:pt>
                      <c:pt idx="8">
                        <c:v>-1.1138490000000001</c:v>
                      </c:pt>
                      <c:pt idx="9">
                        <c:v>-1.153856</c:v>
                      </c:pt>
                      <c:pt idx="10">
                        <c:v>-1.4331860000000001</c:v>
                      </c:pt>
                      <c:pt idx="11">
                        <c:v>-1.19631</c:v>
                      </c:pt>
                      <c:pt idx="12">
                        <c:v>-1.0383475</c:v>
                      </c:pt>
                      <c:pt idx="13">
                        <c:v>-1.1167905</c:v>
                      </c:pt>
                      <c:pt idx="14">
                        <c:v>-1.203992</c:v>
                      </c:pt>
                      <c:pt idx="15">
                        <c:v>-0.76089649999999998</c:v>
                      </c:pt>
                      <c:pt idx="16">
                        <c:v>-0.60206300000000001</c:v>
                      </c:pt>
                      <c:pt idx="17">
                        <c:v>-1.0799425</c:v>
                      </c:pt>
                      <c:pt idx="18">
                        <c:v>-1.317456</c:v>
                      </c:pt>
                    </c:numCache>
                  </c:numRef>
                </c:val>
                <c:extLst>
                  <c:ext xmlns:c16="http://schemas.microsoft.com/office/drawing/2014/chart" uri="{C3380CC4-5D6E-409C-BE32-E72D297353CC}">
                    <c16:uniqueId val="{0000000D-77EC-4B1E-9CD3-1395DEE2DB3B}"/>
                  </c:ext>
                </c:extLst>
              </c15:ser>
            </c15:filteredBarSeries>
            <c15:filteredBarSeries>
              <c15:ser>
                <c:idx val="121"/>
                <c:order val="6"/>
                <c:tx>
                  <c:strRef>
                    <c:extLst xmlns:c15="http://schemas.microsoft.com/office/drawing/2012/chart">
                      <c:ext xmlns:c15="http://schemas.microsoft.com/office/drawing/2012/chart" uri="{02D57815-91ED-43cb-92C2-25804820EDAC}">
                        <c15:formulaRef>
                          <c15:sqref>'L3. TotalNetPriceAfford(TNP&amp;A)'!$G$429</c15:sqref>
                        </c15:formulaRef>
                      </c:ext>
                    </c:extLst>
                    <c:strCache>
                      <c:ptCount val="1"/>
                      <c:pt idx="0">
                        <c:v>CCCU Second Quartile (median): Total IGA (R+E+U+TR)</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'L3. TotalNetPriceAfford(TNP&amp;A)'!$H$8:$BC$8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xmlns:c15="http://schemas.microsoft.com/office/drawing/2012/chart">
                      <c:ext xmlns:c15="http://schemas.microsoft.com/office/drawing/2012/chart" uri="{02D57815-91ED-43cb-92C2-25804820EDAC}">
                        <c15:formulaRef>
                          <c15:sqref>'L3. TotalNetPriceAfford(TNP&amp;A)'!$H$429:$BC$429</c15:sqref>
                        </c15:formulaRef>
                      </c:ext>
                    </c:extLst>
                    <c:numCache>
                      <c:formatCode>"$"#,##0.0</c:formatCode>
                      <c:ptCount val="19"/>
                      <c:pt idx="0">
                        <c:v>4.3457154999999998</c:v>
                      </c:pt>
                      <c:pt idx="1">
                        <c:v>4.8762179999999997</c:v>
                      </c:pt>
                      <c:pt idx="2">
                        <c:v>5.1150000000000002</c:v>
                      </c:pt>
                      <c:pt idx="3">
                        <c:v>5.410838</c:v>
                      </c:pt>
                      <c:pt idx="4">
                        <c:v>6.121702</c:v>
                      </c:pt>
                      <c:pt idx="5">
                        <c:v>6.8885705000000002</c:v>
                      </c:pt>
                      <c:pt idx="6">
                        <c:v>7.604514</c:v>
                      </c:pt>
                      <c:pt idx="7">
                        <c:v>8.0454059999999998</c:v>
                      </c:pt>
                      <c:pt idx="8">
                        <c:v>9.0026139999999995</c:v>
                      </c:pt>
                      <c:pt idx="9">
                        <c:v>9.689527</c:v>
                      </c:pt>
                      <c:pt idx="10">
                        <c:v>10.404973500000001</c:v>
                      </c:pt>
                      <c:pt idx="11">
                        <c:v>11.036320999999999</c:v>
                      </c:pt>
                      <c:pt idx="12">
                        <c:v>11.921150000000001</c:v>
                      </c:pt>
                      <c:pt idx="13">
                        <c:v>13.521139</c:v>
                      </c:pt>
                      <c:pt idx="14">
                        <c:v>13.741303</c:v>
                      </c:pt>
                      <c:pt idx="15">
                        <c:v>13.966443</c:v>
                      </c:pt>
                      <c:pt idx="16">
                        <c:v>15.115857</c:v>
                      </c:pt>
                      <c:pt idx="17">
                        <c:v>16.589062999999999</c:v>
                      </c:pt>
                      <c:pt idx="18">
                        <c:v>17.089495500000002</c:v>
                      </c:pt>
                    </c:numCache>
                  </c:numRef>
                </c:val>
                <c:extLst xmlns:c15="http://schemas.microsoft.com/office/drawing/2012/chart">
                  <c:ext xmlns:c16="http://schemas.microsoft.com/office/drawing/2014/chart" uri="{C3380CC4-5D6E-409C-BE32-E72D297353CC}">
                    <c16:uniqueId val="{0000000E-77EC-4B1E-9CD3-1395DEE2DB3B}"/>
                  </c:ext>
                </c:extLst>
              </c15:ser>
            </c15:filteredBarSeries>
          </c:ext>
        </c:extLst>
      </c:barChart>
      <c:lineChart>
        <c:grouping val="standard"/>
        <c:varyColors val="0"/>
        <c:ser>
          <c:idx val="7"/>
          <c:order val="4"/>
          <c:tx>
            <c:strRef>
              <c:f>'L3. TotalNetPriceAfford(TNP&amp;A)'!$G$449</c:f>
              <c:strCache>
                <c:ptCount val="1"/>
                <c:pt idx="0">
                  <c:v>CCCU Second Quartile (median): Net T&amp;F Revenue</c:v>
                </c:pt>
              </c:strCache>
            </c:strRef>
          </c:tx>
          <c:spPr>
            <a:ln>
              <a:solidFill>
                <a:schemeClr val="tx1"/>
              </a:solidFill>
            </a:ln>
          </c:spPr>
          <c:marker>
            <c:symbol val="square"/>
            <c:size val="5"/>
            <c:spPr>
              <a:solidFill>
                <a:schemeClr val="tx1"/>
              </a:solidFill>
              <a:ln w="6350">
                <a:solidFill>
                  <a:schemeClr val="bg1">
                    <a:lumMod val="95000"/>
                  </a:schemeClr>
                </a:solidFill>
              </a:ln>
            </c:spPr>
          </c:marker>
          <c:dLbls>
            <c:dLbl>
              <c:idx val="7"/>
              <c:layout>
                <c:manualLayout>
                  <c:x val="-9.4444444444444497E-2"/>
                  <c:y val="-0.178969825350610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32-479A-B4AA-86BC886B478F}"/>
                </c:ext>
              </c:extLst>
            </c:dLbl>
            <c:dLbl>
              <c:idx val="18"/>
              <c:layout>
                <c:manualLayout>
                  <c:x val="1.2500000000000001E-2"/>
                  <c:y val="-2.1825588457391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32-479A-B4AA-86BC886B478F}"/>
                </c:ext>
              </c:extLst>
            </c:dLbl>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TotalNetPriceAfford(TNP&amp;A)'!$H$449:$BC$449</c:f>
              <c:numCache>
                <c:formatCode>"$"#,##0.0</c:formatCode>
                <c:ptCount val="19"/>
                <c:pt idx="0">
                  <c:v>12.008086846000001</c:v>
                </c:pt>
                <c:pt idx="1">
                  <c:v>12.198297750000002</c:v>
                </c:pt>
                <c:pt idx="2">
                  <c:v>12.393152559000001</c:v>
                </c:pt>
                <c:pt idx="3">
                  <c:v>12.5174893275</c:v>
                </c:pt>
                <c:pt idx="4">
                  <c:v>13.303949799999998</c:v>
                </c:pt>
                <c:pt idx="5">
                  <c:v>15.216854992</c:v>
                </c:pt>
                <c:pt idx="6">
                  <c:v>15.517743392000002</c:v>
                </c:pt>
                <c:pt idx="7">
                  <c:v>14.2959223525</c:v>
                </c:pt>
                <c:pt idx="8">
                  <c:v>15.845661</c:v>
                </c:pt>
                <c:pt idx="9">
                  <c:v>14.384184000000001</c:v>
                </c:pt>
                <c:pt idx="10">
                  <c:v>16.03267</c:v>
                </c:pt>
                <c:pt idx="11">
                  <c:v>15.968493</c:v>
                </c:pt>
                <c:pt idx="12">
                  <c:v>15.785642080000001</c:v>
                </c:pt>
                <c:pt idx="13">
                  <c:v>16.232560500000002</c:v>
                </c:pt>
                <c:pt idx="14">
                  <c:v>17.2411675</c:v>
                </c:pt>
                <c:pt idx="15">
                  <c:v>16.422974</c:v>
                </c:pt>
                <c:pt idx="16">
                  <c:v>16.638794000000001</c:v>
                </c:pt>
                <c:pt idx="17">
                  <c:v>18.800985015000002</c:v>
                </c:pt>
                <c:pt idx="18">
                  <c:v>17.313206999999998</c:v>
                </c:pt>
              </c:numCache>
            </c:numRef>
          </c:val>
          <c:smooth val="0"/>
          <c:extLst>
            <c:ext xmlns:c16="http://schemas.microsoft.com/office/drawing/2014/chart" uri="{C3380CC4-5D6E-409C-BE32-E72D297353CC}">
              <c16:uniqueId val="{00000009-77EC-4B1E-9CD3-1395DEE2DB3B}"/>
            </c:ext>
          </c:extLst>
        </c:ser>
        <c:ser>
          <c:idx val="8"/>
          <c:order val="5"/>
          <c:tx>
            <c:strRef>
              <c:f>'L3. TotalNetPriceAfford(TNP&amp;A)'!$G$566</c:f>
              <c:strCache>
                <c:ptCount val="1"/>
                <c:pt idx="0">
                  <c:v>CCCU Second Quartile (median): Gross T&amp;F Revenue</c:v>
                </c:pt>
              </c:strCache>
            </c:strRef>
          </c:tx>
          <c:spPr>
            <a:ln w="38100">
              <a:solidFill>
                <a:srgbClr val="00B050"/>
              </a:solidFill>
            </a:ln>
          </c:spPr>
          <c:marker>
            <c:symbol val="plus"/>
            <c:size val="7"/>
          </c:marker>
          <c:dLbls>
            <c:dLbl>
              <c:idx val="7"/>
              <c:numFmt formatCode="#,##0.0" sourceLinked="0"/>
              <c:spPr>
                <a:noFill/>
                <a:ln>
                  <a:noFill/>
                </a:ln>
                <a:effectLst/>
              </c:spPr>
              <c:txPr>
                <a:bodyPr wrap="square" lIns="38100" tIns="19050" rIns="38100" bIns="19050" anchor="ctr">
                  <a:spAutoFit/>
                </a:bodyPr>
                <a:lstStyle/>
                <a:p>
                  <a:pPr>
                    <a:defRPr sz="1050">
                      <a:solidFill>
                        <a:schemeClr val="accent3">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F32-479A-B4AA-86BC886B478F}"/>
                </c:ext>
              </c:extLst>
            </c:dLbl>
            <c:dLbl>
              <c:idx val="18"/>
              <c:numFmt formatCode="#,##0.0" sourceLinked="0"/>
              <c:spPr>
                <a:noFill/>
                <a:ln>
                  <a:noFill/>
                </a:ln>
                <a:effectLst/>
              </c:spPr>
              <c:txPr>
                <a:bodyPr wrap="square" lIns="38100" tIns="19050" rIns="38100" bIns="19050" anchor="ctr">
                  <a:spAutoFit/>
                </a:bodyPr>
                <a:lstStyle/>
                <a:p>
                  <a:pPr>
                    <a:defRPr sz="1050">
                      <a:solidFill>
                        <a:schemeClr val="accent3">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F32-479A-B4AA-86BC886B478F}"/>
                </c:ext>
              </c:extLst>
            </c:dLbl>
            <c:numFmt formatCode="#,##0.0" sourceLinked="0"/>
            <c:spPr>
              <a:noFill/>
              <a:ln>
                <a:noFill/>
              </a:ln>
              <a:effectLst/>
            </c:spPr>
            <c:txPr>
              <a:bodyPr wrap="square" lIns="38100" tIns="19050" rIns="38100" bIns="19050" anchor="ctr">
                <a:spAutoFit/>
              </a:bodyPr>
              <a:lstStyle/>
              <a:p>
                <a:pPr>
                  <a:defRPr sz="700">
                    <a:solidFill>
                      <a:schemeClr val="accent3">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TotalNetPriceAfford(TNP&amp;A)'!$H$566:$BC$566</c:f>
              <c:numCache>
                <c:formatCode>"$"#,##0.0</c:formatCode>
                <c:ptCount val="19"/>
                <c:pt idx="0">
                  <c:v>16.126447500000001</c:v>
                </c:pt>
                <c:pt idx="1">
                  <c:v>14.910292999999999</c:v>
                </c:pt>
                <c:pt idx="2">
                  <c:v>15.9159775</c:v>
                </c:pt>
                <c:pt idx="3">
                  <c:v>16.978574999999999</c:v>
                </c:pt>
                <c:pt idx="4">
                  <c:v>17.708074</c:v>
                </c:pt>
                <c:pt idx="5">
                  <c:v>19.909780000000001</c:v>
                </c:pt>
                <c:pt idx="6">
                  <c:v>21.612179999999999</c:v>
                </c:pt>
                <c:pt idx="7">
                  <c:v>21.529037500000001</c:v>
                </c:pt>
                <c:pt idx="8">
                  <c:v>24.706654</c:v>
                </c:pt>
                <c:pt idx="9">
                  <c:v>21.723728000000001</c:v>
                </c:pt>
                <c:pt idx="10">
                  <c:v>25.378706000000001</c:v>
                </c:pt>
                <c:pt idx="11">
                  <c:v>25.577000000000002</c:v>
                </c:pt>
                <c:pt idx="12">
                  <c:v>26.703278999999998</c:v>
                </c:pt>
                <c:pt idx="13">
                  <c:v>28.367193</c:v>
                </c:pt>
                <c:pt idx="14">
                  <c:v>29.873753499999999</c:v>
                </c:pt>
                <c:pt idx="15">
                  <c:v>29.765495999999999</c:v>
                </c:pt>
                <c:pt idx="16">
                  <c:v>30.006779999999999</c:v>
                </c:pt>
                <c:pt idx="17">
                  <c:v>33.118735000000001</c:v>
                </c:pt>
                <c:pt idx="18">
                  <c:v>33.122717999999999</c:v>
                </c:pt>
              </c:numCache>
            </c:numRef>
          </c:val>
          <c:smooth val="0"/>
          <c:extLst>
            <c:ext xmlns:c16="http://schemas.microsoft.com/office/drawing/2014/chart" uri="{C3380CC4-5D6E-409C-BE32-E72D297353CC}">
              <c16:uniqueId val="{0000000A-77EC-4B1E-9CD3-1395DEE2DB3B}"/>
            </c:ext>
          </c:extLst>
        </c:ser>
        <c:ser>
          <c:idx val="10"/>
          <c:order val="15"/>
          <c:tx>
            <c:strRef>
              <c:f>'L3. TotalNetPriceAfford(TNP&amp;A)'!$G$589</c:f>
              <c:strCache>
                <c:ptCount val="1"/>
                <c:pt idx="0">
                  <c:v>CCCU Second Quartile (median): Maximum Values</c:v>
                </c:pt>
              </c:strCache>
            </c:strRef>
          </c:tx>
          <c:spPr>
            <a:ln>
              <a:noFill/>
            </a:ln>
          </c:spPr>
          <c:marker>
            <c:spPr>
              <a:noFill/>
              <a:ln>
                <a:noFill/>
              </a:ln>
            </c:spPr>
          </c:marker>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TotalNetPriceAfford(TNP&amp;A)'!$H$589:$BC$589</c:f>
              <c:numCache>
                <c:formatCode>#,##0</c:formatCode>
                <c:ptCount val="19"/>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numCache>
            </c:numRef>
          </c:val>
          <c:smooth val="0"/>
          <c:extLst>
            <c:ext xmlns:c16="http://schemas.microsoft.com/office/drawing/2014/chart" uri="{C3380CC4-5D6E-409C-BE32-E72D297353CC}">
              <c16:uniqueId val="{0000000B-77EC-4B1E-9CD3-1395DEE2DB3B}"/>
            </c:ext>
          </c:extLst>
        </c:ser>
        <c:dLbls>
          <c:showLegendKey val="0"/>
          <c:showVal val="0"/>
          <c:showCatName val="0"/>
          <c:showSerName val="0"/>
          <c:showPercent val="0"/>
          <c:showBubbleSize val="0"/>
        </c:dLbls>
        <c:marker val="1"/>
        <c:smooth val="0"/>
        <c:axId val="189843328"/>
        <c:axId val="189844864"/>
      </c:lineChart>
      <c:lineChart>
        <c:grouping val="standard"/>
        <c:varyColors val="0"/>
        <c:ser>
          <c:idx val="11"/>
          <c:order val="0"/>
          <c:tx>
            <c:strRef>
              <c:f>'L3. TotalNetPriceAfford(TNP&amp;A)'!$G$589</c:f>
              <c:strCache>
                <c:ptCount val="1"/>
                <c:pt idx="0">
                  <c:v>CCCU Second Quartile (median): Maximum Values</c:v>
                </c:pt>
              </c:strCache>
            </c:strRef>
          </c:tx>
          <c:spPr>
            <a:ln>
              <a:noFill/>
            </a:ln>
          </c:spPr>
          <c:marker>
            <c:spPr>
              <a:noFill/>
              <a:ln>
                <a:noFill/>
              </a:ln>
            </c:spPr>
          </c:marker>
          <c:cat>
            <c:strRef>
              <c:f>'L3. TotalNetPriceAfford(TNP&amp;A)'!$H$8:$BC$8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'L3. TotalNetPriceAfford(TNP&amp;A)'!$H$589:$BC$589</c:f>
              <c:numCache>
                <c:formatCode>#,##0</c:formatCode>
                <c:ptCount val="19"/>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numCache>
            </c:numRef>
          </c:val>
          <c:smooth val="0"/>
          <c:extLst>
            <c:ext xmlns:c16="http://schemas.microsoft.com/office/drawing/2014/chart" uri="{C3380CC4-5D6E-409C-BE32-E72D297353CC}">
              <c16:uniqueId val="{0000000C-77EC-4B1E-9CD3-1395DEE2DB3B}"/>
            </c:ext>
          </c:extLst>
        </c:ser>
        <c:dLbls>
          <c:showLegendKey val="0"/>
          <c:showVal val="0"/>
          <c:showCatName val="0"/>
          <c:showSerName val="0"/>
          <c:showPercent val="0"/>
          <c:showBubbleSize val="0"/>
        </c:dLbls>
        <c:marker val="1"/>
        <c:smooth val="0"/>
        <c:axId val="1140740656"/>
        <c:axId val="1176605200"/>
        <c:extLst>
          <c:ext xmlns:c15="http://schemas.microsoft.com/office/drawing/2012/chart" uri="{02D57815-91ED-43cb-92C2-25804820EDAC}">
            <c15:filteredLineSeries>
              <c15:ser>
                <c:idx val="9"/>
                <c:order val="8"/>
                <c:tx>
                  <c:strRef>
                    <c:extLst>
                      <c:ext uri="{02D57815-91ED-43cb-92C2-25804820EDAC}">
                        <c15:formulaRef>
                          <c15:sqref>'L3. TotalNetPriceAfford(TNP&amp;A)'!$G$469</c15:sqref>
                        </c15:formulaRef>
                      </c:ext>
                    </c:extLst>
                    <c:strCache>
                      <c:ptCount val="1"/>
                      <c:pt idx="0">
                        <c:v>CCCU Second Quartile (median): Non-Inst. Revenue &amp; Student Earnings</c:v>
                      </c:pt>
                    </c:strCache>
                  </c:strRef>
                </c:tx>
                <c:cat>
                  <c:strRef>
                    <c:extLst>
                      <c:ext uri="{02D57815-91ED-43cb-92C2-25804820EDAC}">
                        <c15:formulaRef>
                          <c15:sqref>'L3. TotalNetPriceAfford(TNP&amp;A)'!$H$8:$BC$8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'L3. TotalNetPriceAfford(TNP&amp;A)'!$H$469:$BC$469</c15:sqref>
                        </c15:formulaRef>
                      </c:ext>
                    </c:extLst>
                    <c:numCache>
                      <c:formatCode>"$"#,##0.0</c:formatCode>
                      <c:ptCount val="19"/>
                      <c:pt idx="0">
                        <c:v>11.08799</c:v>
                      </c:pt>
                      <c:pt idx="1">
                        <c:v>11.6255875</c:v>
                      </c:pt>
                      <c:pt idx="2">
                        <c:v>11.999458000000001</c:v>
                      </c:pt>
                      <c:pt idx="3">
                        <c:v>11.7881465</c:v>
                      </c:pt>
                      <c:pt idx="4">
                        <c:v>11.723383500000001</c:v>
                      </c:pt>
                      <c:pt idx="5">
                        <c:v>13.34355</c:v>
                      </c:pt>
                      <c:pt idx="6">
                        <c:v>13.864755000000001</c:v>
                      </c:pt>
                      <c:pt idx="7">
                        <c:v>13.015710500000001</c:v>
                      </c:pt>
                      <c:pt idx="8">
                        <c:v>13.921692</c:v>
                      </c:pt>
                      <c:pt idx="9">
                        <c:v>13.443847</c:v>
                      </c:pt>
                      <c:pt idx="10">
                        <c:v>14.530749</c:v>
                      </c:pt>
                      <c:pt idx="11">
                        <c:v>14.328773999999999</c:v>
                      </c:pt>
                      <c:pt idx="12">
                        <c:v>14.050838955</c:v>
                      </c:pt>
                      <c:pt idx="13">
                        <c:v>14.3580285</c:v>
                      </c:pt>
                      <c:pt idx="14">
                        <c:v>15.466697999999999</c:v>
                      </c:pt>
                      <c:pt idx="15">
                        <c:v>15.052196</c:v>
                      </c:pt>
                      <c:pt idx="16">
                        <c:v>14.917833999999999</c:v>
                      </c:pt>
                      <c:pt idx="17">
                        <c:v>17.372848999999999</c:v>
                      </c:pt>
                      <c:pt idx="18">
                        <c:v>15.942285</c:v>
                      </c:pt>
                    </c:numCache>
                  </c:numRef>
                </c:val>
                <c:smooth val="0"/>
                <c:extLst>
                  <c:ext xmlns:c16="http://schemas.microsoft.com/office/drawing/2014/chart" uri="{C3380CC4-5D6E-409C-BE32-E72D297353CC}">
                    <c16:uniqueId val="{0000000F-77EC-4B1E-9CD3-1395DEE2DB3B}"/>
                  </c:ext>
                </c:extLst>
              </c15:ser>
            </c15:filteredLineSeries>
          </c:ext>
        </c:extLst>
      </c:lineChart>
      <c:catAx>
        <c:axId val="189843328"/>
        <c:scaling>
          <c:orientation val="minMax"/>
        </c:scaling>
        <c:delete val="0"/>
        <c:axPos val="b"/>
        <c:numFmt formatCode="General" sourceLinked="0"/>
        <c:majorTickMark val="out"/>
        <c:minorTickMark val="none"/>
        <c:tickLblPos val="nextTo"/>
        <c:txPr>
          <a:bodyPr/>
          <a:lstStyle/>
          <a:p>
            <a:pPr>
              <a:defRPr sz="600"/>
            </a:pPr>
            <a:endParaRPr lang="en-US"/>
          </a:p>
        </c:txPr>
        <c:crossAx val="189844864"/>
        <c:crosses val="autoZero"/>
        <c:auto val="1"/>
        <c:lblAlgn val="ctr"/>
        <c:lblOffset val="100"/>
        <c:noMultiLvlLbl val="0"/>
      </c:catAx>
      <c:valAx>
        <c:axId val="189844864"/>
        <c:scaling>
          <c:orientation val="minMax"/>
        </c:scaling>
        <c:delete val="0"/>
        <c:axPos val="l"/>
        <c:majorGridlines/>
        <c:numFmt formatCode="&quot;$&quot;#,##0" sourceLinked="0"/>
        <c:majorTickMark val="out"/>
        <c:minorTickMark val="none"/>
        <c:tickLblPos val="nextTo"/>
        <c:txPr>
          <a:bodyPr/>
          <a:lstStyle/>
          <a:p>
            <a:pPr>
              <a:defRPr sz="1000"/>
            </a:pPr>
            <a:endParaRPr lang="en-US"/>
          </a:p>
        </c:txPr>
        <c:crossAx val="189843328"/>
        <c:crosses val="autoZero"/>
        <c:crossBetween val="between"/>
        <c:majorUnit val="10"/>
      </c:valAx>
      <c:valAx>
        <c:axId val="1176605200"/>
        <c:scaling>
          <c:orientation val="minMax"/>
        </c:scaling>
        <c:delete val="0"/>
        <c:axPos val="r"/>
        <c:numFmt formatCode="&quot;$&quot;#,##0_);\(&quot;$&quot;#,##0\)" sourceLinked="0"/>
        <c:majorTickMark val="out"/>
        <c:minorTickMark val="none"/>
        <c:tickLblPos val="nextTo"/>
        <c:crossAx val="1140740656"/>
        <c:crosses val="max"/>
        <c:crossBetween val="between"/>
        <c:majorUnit val="10"/>
      </c:valAx>
      <c:catAx>
        <c:axId val="1140740656"/>
        <c:scaling>
          <c:orientation val="minMax"/>
        </c:scaling>
        <c:delete val="1"/>
        <c:axPos val="b"/>
        <c:numFmt formatCode="General" sourceLinked="1"/>
        <c:majorTickMark val="out"/>
        <c:minorTickMark val="none"/>
        <c:tickLblPos val="nextTo"/>
        <c:crossAx val="1176605200"/>
        <c:crosses val="autoZero"/>
        <c:auto val="1"/>
        <c:lblAlgn val="ctr"/>
        <c:lblOffset val="100"/>
        <c:noMultiLvlLbl val="0"/>
      </c:catAx>
      <c:spPr>
        <a:solidFill>
          <a:srgbClr val="F9F9F9"/>
        </a:solidFill>
      </c:spPr>
    </c:plotArea>
    <c:legend>
      <c:legendPos val="r"/>
      <c:layout>
        <c:manualLayout>
          <c:xMode val="edge"/>
          <c:yMode val="edge"/>
          <c:x val="0.62575733228266739"/>
          <c:y val="0.79048913034138313"/>
          <c:w val="0.35280416496771311"/>
          <c:h val="0.20951086965861687"/>
        </c:manualLayout>
      </c:layout>
      <c:overlay val="0"/>
      <c:txPr>
        <a:bodyPr/>
        <a:lstStyle/>
        <a:p>
          <a:pPr>
            <a:defRPr sz="800">
              <a:solidFill>
                <a:schemeClr val="accent3">
                  <a:lumMod val="50000"/>
                </a:schemeClr>
              </a:solidFill>
            </a:defRPr>
          </a:pPr>
          <a:endParaRPr lang="en-US"/>
        </a:p>
      </c:txPr>
    </c:legend>
    <c:plotVisOnly val="1"/>
    <c:dispBlanksAs val="gap"/>
    <c:showDLblsOverMax val="0"/>
  </c:chart>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Federal Gift Aid</a:t>
            </a:r>
            <a:r>
              <a:rPr lang="en-US" sz="1600" b="1" baseline="0" dirty="0"/>
              <a:t> as a Percent of Net Tuition &amp; Fee Revenue</a:t>
            </a:r>
          </a:p>
          <a:p>
            <a:pPr>
              <a:defRPr/>
            </a:pPr>
            <a:r>
              <a:rPr lang="en-US" sz="1600" b="1" baseline="0" dirty="0"/>
              <a:t>at CCCU Schools in 2017-18 (Bethel Study respondents - 61 schools)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3"/>
          <c:tx>
            <c:strRef>
              <c:f>'2018 CCCU Survey text only'!$K$16</c:f>
              <c:strCache>
                <c:ptCount val="1"/>
                <c:pt idx="0">
                  <c:v>2017-18 Total Federal Gift Aid as a &amp; of Total Net T&amp;F Revenue</c:v>
                </c:pt>
              </c:strCache>
            </c:strRef>
          </c:tx>
          <c:spPr>
            <a:solidFill>
              <a:srgbClr val="FF0000"/>
            </a:solidFill>
            <a:ln>
              <a:solidFill>
                <a:schemeClr val="bg1">
                  <a:lumMod val="50000"/>
                </a:schemeClr>
              </a:solidFill>
            </a:ln>
            <a:effectLst/>
          </c:spPr>
          <c:invertIfNegative val="0"/>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f>'2018 CCCU Survey text only'!$K$17:$K$77</c:f>
              <c:numCache>
                <c:formatCode>0.0%</c:formatCode>
                <c:ptCount val="61"/>
                <c:pt idx="0">
                  <c:v>2.458861069030481E-2</c:v>
                </c:pt>
                <c:pt idx="1">
                  <c:v>3.8160498139541164E-2</c:v>
                </c:pt>
                <c:pt idx="2">
                  <c:v>4.4239801793882101E-2</c:v>
                </c:pt>
                <c:pt idx="3">
                  <c:v>4.796042240279242E-2</c:v>
                </c:pt>
                <c:pt idx="4">
                  <c:v>4.9249597460857962E-2</c:v>
                </c:pt>
                <c:pt idx="5">
                  <c:v>5.0965172489630339E-2</c:v>
                </c:pt>
                <c:pt idx="6">
                  <c:v>5.4480025428728235E-2</c:v>
                </c:pt>
                <c:pt idx="7">
                  <c:v>5.8243639749407577E-2</c:v>
                </c:pt>
                <c:pt idx="8">
                  <c:v>5.8249620134111578E-2</c:v>
                </c:pt>
                <c:pt idx="9">
                  <c:v>6.3629434050413769E-2</c:v>
                </c:pt>
                <c:pt idx="10">
                  <c:v>6.7323490022217033E-2</c:v>
                </c:pt>
                <c:pt idx="11">
                  <c:v>6.8387551911854721E-2</c:v>
                </c:pt>
                <c:pt idx="12">
                  <c:v>7.1066700679664904E-2</c:v>
                </c:pt>
                <c:pt idx="13">
                  <c:v>7.1690019774971386E-2</c:v>
                </c:pt>
                <c:pt idx="14">
                  <c:v>7.5991603465523638E-2</c:v>
                </c:pt>
                <c:pt idx="15">
                  <c:v>7.7848627565787185E-2</c:v>
                </c:pt>
                <c:pt idx="16">
                  <c:v>8.1713044970554469E-2</c:v>
                </c:pt>
                <c:pt idx="17">
                  <c:v>8.4710312342590494E-2</c:v>
                </c:pt>
                <c:pt idx="18">
                  <c:v>8.5605942955963299E-2</c:v>
                </c:pt>
                <c:pt idx="19">
                  <c:v>8.6990096305307699E-2</c:v>
                </c:pt>
                <c:pt idx="20">
                  <c:v>8.9951697641634382E-2</c:v>
                </c:pt>
                <c:pt idx="21">
                  <c:v>9.6507781070640217E-2</c:v>
                </c:pt>
                <c:pt idx="22">
                  <c:v>9.9419132274019564E-2</c:v>
                </c:pt>
                <c:pt idx="23">
                  <c:v>0.10383379260616032</c:v>
                </c:pt>
                <c:pt idx="24">
                  <c:v>0.10394654558917765</c:v>
                </c:pt>
                <c:pt idx="25">
                  <c:v>0.10574761331244234</c:v>
                </c:pt>
                <c:pt idx="26">
                  <c:v>0.10671948449455078</c:v>
                </c:pt>
                <c:pt idx="27">
                  <c:v>0.11234462426849104</c:v>
                </c:pt>
                <c:pt idx="28">
                  <c:v>0.1132012706601513</c:v>
                </c:pt>
                <c:pt idx="29">
                  <c:v>0.1178497020008249</c:v>
                </c:pt>
                <c:pt idx="30">
                  <c:v>0.11866828851654264</c:v>
                </c:pt>
                <c:pt idx="31">
                  <c:v>0.11928142166992808</c:v>
                </c:pt>
                <c:pt idx="32">
                  <c:v>0.12188411642431841</c:v>
                </c:pt>
                <c:pt idx="33">
                  <c:v>0.12199839366350998</c:v>
                </c:pt>
                <c:pt idx="34">
                  <c:v>0.12538440089246847</c:v>
                </c:pt>
                <c:pt idx="35">
                  <c:v>0.1289483791288864</c:v>
                </c:pt>
                <c:pt idx="36">
                  <c:v>0.13032311171137081</c:v>
                </c:pt>
                <c:pt idx="37">
                  <c:v>0.13183567022170514</c:v>
                </c:pt>
                <c:pt idx="38">
                  <c:v>0.13343983964278777</c:v>
                </c:pt>
                <c:pt idx="39">
                  <c:v>0.13673614630155845</c:v>
                </c:pt>
                <c:pt idx="40">
                  <c:v>0.1425287345891621</c:v>
                </c:pt>
                <c:pt idx="41">
                  <c:v>0.14927125856171422</c:v>
                </c:pt>
                <c:pt idx="42">
                  <c:v>0.15078294936208333</c:v>
                </c:pt>
                <c:pt idx="43">
                  <c:v>0.15195219456335921</c:v>
                </c:pt>
                <c:pt idx="44">
                  <c:v>0.1529511426331483</c:v>
                </c:pt>
                <c:pt idx="45">
                  <c:v>0.15480878949244103</c:v>
                </c:pt>
                <c:pt idx="46">
                  <c:v>0.15518968996411017</c:v>
                </c:pt>
                <c:pt idx="47">
                  <c:v>0.16614292763474747</c:v>
                </c:pt>
                <c:pt idx="48">
                  <c:v>0.1750785384944499</c:v>
                </c:pt>
                <c:pt idx="49">
                  <c:v>0.17573525596144313</c:v>
                </c:pt>
                <c:pt idx="50">
                  <c:v>0.17699834938331913</c:v>
                </c:pt>
                <c:pt idx="51">
                  <c:v>0.18037502415898549</c:v>
                </c:pt>
                <c:pt idx="52">
                  <c:v>0.19945472390185154</c:v>
                </c:pt>
                <c:pt idx="53">
                  <c:v>0.20168970551929113</c:v>
                </c:pt>
                <c:pt idx="54">
                  <c:v>0.20397588716795056</c:v>
                </c:pt>
                <c:pt idx="55">
                  <c:v>0.20589397425799247</c:v>
                </c:pt>
                <c:pt idx="56">
                  <c:v>0.22279246573191425</c:v>
                </c:pt>
                <c:pt idx="57">
                  <c:v>0.22288836337883586</c:v>
                </c:pt>
                <c:pt idx="58">
                  <c:v>0.23713497776649206</c:v>
                </c:pt>
                <c:pt idx="59">
                  <c:v>0.24503763805383241</c:v>
                </c:pt>
                <c:pt idx="60">
                  <c:v>0.26932013128895166</c:v>
                </c:pt>
              </c:numCache>
            </c:numRef>
          </c:val>
          <c:extLst>
            <c:ext xmlns:c16="http://schemas.microsoft.com/office/drawing/2014/chart" uri="{C3380CC4-5D6E-409C-BE32-E72D297353CC}">
              <c16:uniqueId val="{00000000-3700-48E0-927C-26451AE20F80}"/>
            </c:ext>
          </c:extLst>
        </c:ser>
        <c:dLbls>
          <c:showLegendKey val="0"/>
          <c:showVal val="0"/>
          <c:showCatName val="0"/>
          <c:showSerName val="0"/>
          <c:showPercent val="0"/>
          <c:showBubbleSize val="0"/>
        </c:dLbls>
        <c:gapWidth val="150"/>
        <c:overlap val="100"/>
        <c:axId val="416046127"/>
        <c:axId val="2011763839"/>
        <c:extLst>
          <c:ext xmlns:c15="http://schemas.microsoft.com/office/drawing/2012/chart" uri="{02D57815-91ED-43cb-92C2-25804820EDAC}">
            <c15:filteredBarSeries>
              <c15:ser>
                <c:idx val="0"/>
                <c:order val="0"/>
                <c:tx>
                  <c:strRef>
                    <c:extLst>
                      <c:ext uri="{02D57815-91ED-43cb-92C2-25804820EDAC}">
                        <c15:formulaRef>
                          <c15:sqref>'2018 CCCU Survey text only'!$H$16</c15:sqref>
                        </c15:formulaRef>
                      </c:ext>
                    </c:extLst>
                    <c:strCache>
                      <c:ptCount val="1"/>
                      <c:pt idx="0">
                        <c:v>2017-18 Trad Undg Enroll (FISAP)</c:v>
                      </c:pt>
                    </c:strCache>
                  </c:strRef>
                </c:tx>
                <c:spPr>
                  <a:solidFill>
                    <a:schemeClr val="accent1"/>
                  </a:solidFill>
                  <a:ln>
                    <a:noFill/>
                  </a:ln>
                  <a:effectLst/>
                </c:spPr>
                <c:invertIfNegative val="0"/>
                <c:cat>
                  <c:strRef>
                    <c:extLst>
                      <c:ex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c:ext uri="{02D57815-91ED-43cb-92C2-25804820EDAC}">
                        <c15:formulaRef>
                          <c15:sqref>'2018 CCCU Survey text only'!$H$17:$H$77</c15:sqref>
                        </c15:formulaRef>
                      </c:ext>
                    </c:extLst>
                    <c:numCache>
                      <c:formatCode>General</c:formatCode>
                      <c:ptCount val="61"/>
                      <c:pt idx="0">
                        <c:v>3803</c:v>
                      </c:pt>
                      <c:pt idx="1">
                        <c:v>1355</c:v>
                      </c:pt>
                      <c:pt idx="2">
                        <c:v>2473</c:v>
                      </c:pt>
                      <c:pt idx="3">
                        <c:v>2740</c:v>
                      </c:pt>
                      <c:pt idx="4">
                        <c:v>3299</c:v>
                      </c:pt>
                      <c:pt idx="5">
                        <c:v>2746</c:v>
                      </c:pt>
                      <c:pt idx="6">
                        <c:v>1904</c:v>
                      </c:pt>
                      <c:pt idx="7">
                        <c:v>1748</c:v>
                      </c:pt>
                      <c:pt idx="8">
                        <c:v>3630</c:v>
                      </c:pt>
                      <c:pt idx="9">
                        <c:v>4150</c:v>
                      </c:pt>
                      <c:pt idx="10">
                        <c:v>2658</c:v>
                      </c:pt>
                      <c:pt idx="11">
                        <c:v>1496</c:v>
                      </c:pt>
                      <c:pt idx="12">
                        <c:v>4530</c:v>
                      </c:pt>
                      <c:pt idx="13">
                        <c:v>2435</c:v>
                      </c:pt>
                      <c:pt idx="14">
                        <c:v>1381</c:v>
                      </c:pt>
                      <c:pt idx="15">
                        <c:v>3120</c:v>
                      </c:pt>
                      <c:pt idx="16">
                        <c:v>1780</c:v>
                      </c:pt>
                      <c:pt idx="17">
                        <c:v>1372</c:v>
                      </c:pt>
                      <c:pt idx="18">
                        <c:v>1615</c:v>
                      </c:pt>
                      <c:pt idx="19">
                        <c:v>1457</c:v>
                      </c:pt>
                      <c:pt idx="20">
                        <c:v>766</c:v>
                      </c:pt>
                      <c:pt idx="21">
                        <c:v>2076</c:v>
                      </c:pt>
                      <c:pt idx="22">
                        <c:v>1379</c:v>
                      </c:pt>
                      <c:pt idx="23">
                        <c:v>903</c:v>
                      </c:pt>
                      <c:pt idx="24">
                        <c:v>1064</c:v>
                      </c:pt>
                      <c:pt idx="25">
                        <c:v>2496</c:v>
                      </c:pt>
                      <c:pt idx="26">
                        <c:v>1578</c:v>
                      </c:pt>
                      <c:pt idx="27">
                        <c:v>2779</c:v>
                      </c:pt>
                      <c:pt idx="28">
                        <c:v>1226</c:v>
                      </c:pt>
                      <c:pt idx="29">
                        <c:v>898</c:v>
                      </c:pt>
                      <c:pt idx="30">
                        <c:v>2990</c:v>
                      </c:pt>
                      <c:pt idx="31">
                        <c:v>1101</c:v>
                      </c:pt>
                      <c:pt idx="32">
                        <c:v>1247</c:v>
                      </c:pt>
                      <c:pt idx="33">
                        <c:v>1083</c:v>
                      </c:pt>
                      <c:pt idx="34">
                        <c:v>1879</c:v>
                      </c:pt>
                      <c:pt idx="35">
                        <c:v>1092</c:v>
                      </c:pt>
                      <c:pt idx="36">
                        <c:v>3813</c:v>
                      </c:pt>
                      <c:pt idx="37">
                        <c:v>916</c:v>
                      </c:pt>
                      <c:pt idx="38">
                        <c:v>1139</c:v>
                      </c:pt>
                      <c:pt idx="39">
                        <c:v>1053</c:v>
                      </c:pt>
                      <c:pt idx="40">
                        <c:v>1077</c:v>
                      </c:pt>
                      <c:pt idx="41">
                        <c:v>660</c:v>
                      </c:pt>
                      <c:pt idx="42">
                        <c:v>1033</c:v>
                      </c:pt>
                      <c:pt idx="43">
                        <c:v>177</c:v>
                      </c:pt>
                      <c:pt idx="44">
                        <c:v>1808</c:v>
                      </c:pt>
                      <c:pt idx="45">
                        <c:v>879</c:v>
                      </c:pt>
                      <c:pt idx="46">
                        <c:v>1218</c:v>
                      </c:pt>
                      <c:pt idx="47">
                        <c:v>815</c:v>
                      </c:pt>
                      <c:pt idx="48">
                        <c:v>555</c:v>
                      </c:pt>
                      <c:pt idx="49">
                        <c:v>1491</c:v>
                      </c:pt>
                      <c:pt idx="50">
                        <c:v>887</c:v>
                      </c:pt>
                      <c:pt idx="51">
                        <c:v>1499</c:v>
                      </c:pt>
                      <c:pt idx="52">
                        <c:v>426</c:v>
                      </c:pt>
                      <c:pt idx="53">
                        <c:v>672</c:v>
                      </c:pt>
                      <c:pt idx="54">
                        <c:v>594</c:v>
                      </c:pt>
                      <c:pt idx="55">
                        <c:v>1794</c:v>
                      </c:pt>
                      <c:pt idx="56">
                        <c:v>1378</c:v>
                      </c:pt>
                      <c:pt idx="57">
                        <c:v>589</c:v>
                      </c:pt>
                      <c:pt idx="58">
                        <c:v>349</c:v>
                      </c:pt>
                      <c:pt idx="59">
                        <c:v>1046</c:v>
                      </c:pt>
                      <c:pt idx="60">
                        <c:v>470</c:v>
                      </c:pt>
                    </c:numCache>
                  </c:numRef>
                </c:val>
                <c:extLst>
                  <c:ext xmlns:c16="http://schemas.microsoft.com/office/drawing/2014/chart" uri="{C3380CC4-5D6E-409C-BE32-E72D297353CC}">
                    <c16:uniqueId val="{00000003-3700-48E0-927C-26451AE20F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'2018 CCCU Survey text only'!$I$16</c15:sqref>
                        </c15:formulaRef>
                      </c:ext>
                    </c:extLst>
                    <c:strCache>
                      <c:ptCount val="1"/>
                      <c:pt idx="0">
                        <c:v>2017-18 Trad Undg Enroll (FISAP)</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only'!$I$17:$I$77</c15:sqref>
                        </c15:formulaRef>
                      </c:ext>
                    </c:extLst>
                    <c:numCache>
                      <c:formatCode>General</c:formatCode>
                      <c:ptCount val="61"/>
                      <c:pt idx="0">
                        <c:v>3803</c:v>
                      </c:pt>
                      <c:pt idx="1">
                        <c:v>1355</c:v>
                      </c:pt>
                      <c:pt idx="2">
                        <c:v>2473</c:v>
                      </c:pt>
                      <c:pt idx="3">
                        <c:v>2740</c:v>
                      </c:pt>
                      <c:pt idx="4">
                        <c:v>3299</c:v>
                      </c:pt>
                      <c:pt idx="5">
                        <c:v>2746</c:v>
                      </c:pt>
                      <c:pt idx="6">
                        <c:v>1904</c:v>
                      </c:pt>
                      <c:pt idx="7">
                        <c:v>1748</c:v>
                      </c:pt>
                      <c:pt idx="8">
                        <c:v>3630</c:v>
                      </c:pt>
                      <c:pt idx="9">
                        <c:v>4150</c:v>
                      </c:pt>
                      <c:pt idx="10">
                        <c:v>2658</c:v>
                      </c:pt>
                      <c:pt idx="11">
                        <c:v>1496</c:v>
                      </c:pt>
                      <c:pt idx="12">
                        <c:v>4530</c:v>
                      </c:pt>
                      <c:pt idx="13">
                        <c:v>2435</c:v>
                      </c:pt>
                      <c:pt idx="14">
                        <c:v>1381</c:v>
                      </c:pt>
                      <c:pt idx="15">
                        <c:v>3120</c:v>
                      </c:pt>
                      <c:pt idx="16">
                        <c:v>1780</c:v>
                      </c:pt>
                      <c:pt idx="17">
                        <c:v>1372</c:v>
                      </c:pt>
                      <c:pt idx="18">
                        <c:v>1615</c:v>
                      </c:pt>
                      <c:pt idx="19">
                        <c:v>1457</c:v>
                      </c:pt>
                      <c:pt idx="20">
                        <c:v>766</c:v>
                      </c:pt>
                      <c:pt idx="21">
                        <c:v>2076</c:v>
                      </c:pt>
                      <c:pt idx="22">
                        <c:v>1379</c:v>
                      </c:pt>
                      <c:pt idx="23">
                        <c:v>903</c:v>
                      </c:pt>
                      <c:pt idx="24">
                        <c:v>1064</c:v>
                      </c:pt>
                      <c:pt idx="25">
                        <c:v>2496</c:v>
                      </c:pt>
                      <c:pt idx="26">
                        <c:v>1578</c:v>
                      </c:pt>
                      <c:pt idx="27">
                        <c:v>2779</c:v>
                      </c:pt>
                      <c:pt idx="28">
                        <c:v>1226</c:v>
                      </c:pt>
                      <c:pt idx="29">
                        <c:v>898</c:v>
                      </c:pt>
                      <c:pt idx="30">
                        <c:v>2990</c:v>
                      </c:pt>
                      <c:pt idx="31">
                        <c:v>1101</c:v>
                      </c:pt>
                      <c:pt idx="32">
                        <c:v>1247</c:v>
                      </c:pt>
                      <c:pt idx="33">
                        <c:v>1083</c:v>
                      </c:pt>
                      <c:pt idx="34">
                        <c:v>1879</c:v>
                      </c:pt>
                      <c:pt idx="35">
                        <c:v>1092</c:v>
                      </c:pt>
                      <c:pt idx="36">
                        <c:v>3813</c:v>
                      </c:pt>
                      <c:pt idx="37">
                        <c:v>916</c:v>
                      </c:pt>
                      <c:pt idx="38">
                        <c:v>1139</c:v>
                      </c:pt>
                      <c:pt idx="39">
                        <c:v>1053</c:v>
                      </c:pt>
                      <c:pt idx="40">
                        <c:v>1077</c:v>
                      </c:pt>
                      <c:pt idx="41">
                        <c:v>660</c:v>
                      </c:pt>
                      <c:pt idx="42">
                        <c:v>1033</c:v>
                      </c:pt>
                      <c:pt idx="43">
                        <c:v>177</c:v>
                      </c:pt>
                      <c:pt idx="44">
                        <c:v>1808</c:v>
                      </c:pt>
                      <c:pt idx="45">
                        <c:v>879</c:v>
                      </c:pt>
                      <c:pt idx="46">
                        <c:v>1218</c:v>
                      </c:pt>
                      <c:pt idx="47">
                        <c:v>815</c:v>
                      </c:pt>
                      <c:pt idx="48">
                        <c:v>555</c:v>
                      </c:pt>
                      <c:pt idx="49">
                        <c:v>1491</c:v>
                      </c:pt>
                      <c:pt idx="50">
                        <c:v>887</c:v>
                      </c:pt>
                      <c:pt idx="51">
                        <c:v>1499</c:v>
                      </c:pt>
                      <c:pt idx="52">
                        <c:v>426</c:v>
                      </c:pt>
                      <c:pt idx="53">
                        <c:v>672</c:v>
                      </c:pt>
                      <c:pt idx="54">
                        <c:v>594</c:v>
                      </c:pt>
                      <c:pt idx="55">
                        <c:v>1794</c:v>
                      </c:pt>
                      <c:pt idx="56">
                        <c:v>1378</c:v>
                      </c:pt>
                      <c:pt idx="57">
                        <c:v>589</c:v>
                      </c:pt>
                      <c:pt idx="58">
                        <c:v>349</c:v>
                      </c:pt>
                      <c:pt idx="59">
                        <c:v>1046</c:v>
                      </c:pt>
                      <c:pt idx="60">
                        <c:v>470</c:v>
                      </c:pt>
                    </c:numCache>
                  </c:numRef>
                </c:val>
                <c:extLst xmlns:c15="http://schemas.microsoft.com/office/drawing/2012/chart">
                  <c:ext xmlns:c16="http://schemas.microsoft.com/office/drawing/2014/chart" uri="{C3380CC4-5D6E-409C-BE32-E72D297353CC}">
                    <c16:uniqueId val="{00000004-3700-48E0-927C-26451AE20F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'2018 CCCU Survey text only'!$J$16</c15:sqref>
                        </c15:formulaRef>
                      </c:ext>
                    </c:extLst>
                    <c:strCache>
                      <c:ptCount val="1"/>
                      <c:pt idx="0">
                        <c:v>2017-18 Trad Undg T&amp;F NET REVENUE (total Rev - total UIGA)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only'!$J$17:$J$77</c15:sqref>
                        </c15:formulaRef>
                      </c:ext>
                    </c:extLst>
                    <c:numCache>
                      <c:formatCode>"$"#,##0</c:formatCode>
                      <c:ptCount val="61"/>
                      <c:pt idx="0">
                        <c:v>143242712.82999998</c:v>
                      </c:pt>
                      <c:pt idx="1">
                        <c:v>33472388</c:v>
                      </c:pt>
                      <c:pt idx="2">
                        <c:v>60444552</c:v>
                      </c:pt>
                      <c:pt idx="3">
                        <c:v>52604103</c:v>
                      </c:pt>
                      <c:pt idx="4">
                        <c:v>63123054</c:v>
                      </c:pt>
                      <c:pt idx="5">
                        <c:v>65003096</c:v>
                      </c:pt>
                      <c:pt idx="6">
                        <c:v>36299102</c:v>
                      </c:pt>
                      <c:pt idx="7">
                        <c:v>32792851</c:v>
                      </c:pt>
                      <c:pt idx="8">
                        <c:v>67856185</c:v>
                      </c:pt>
                      <c:pt idx="9">
                        <c:v>97080731.460000008</c:v>
                      </c:pt>
                      <c:pt idx="10">
                        <c:v>46279820</c:v>
                      </c:pt>
                      <c:pt idx="11">
                        <c:v>22766596.5</c:v>
                      </c:pt>
                      <c:pt idx="12">
                        <c:v>71925444</c:v>
                      </c:pt>
                      <c:pt idx="13">
                        <c:v>48056201</c:v>
                      </c:pt>
                      <c:pt idx="14">
                        <c:v>20428428</c:v>
                      </c:pt>
                      <c:pt idx="15">
                        <c:v>61047152</c:v>
                      </c:pt>
                      <c:pt idx="16">
                        <c:v>30329735</c:v>
                      </c:pt>
                      <c:pt idx="17">
                        <c:v>19940028</c:v>
                      </c:pt>
                      <c:pt idx="18">
                        <c:v>31738953</c:v>
                      </c:pt>
                      <c:pt idx="19">
                        <c:v>23626839</c:v>
                      </c:pt>
                      <c:pt idx="20">
                        <c:v>11446232</c:v>
                      </c:pt>
                      <c:pt idx="21">
                        <c:v>24136717</c:v>
                      </c:pt>
                      <c:pt idx="22">
                        <c:v>21492845</c:v>
                      </c:pt>
                      <c:pt idx="23">
                        <c:v>14685171</c:v>
                      </c:pt>
                      <c:pt idx="24">
                        <c:v>13593939</c:v>
                      </c:pt>
                      <c:pt idx="25">
                        <c:v>40658024</c:v>
                      </c:pt>
                      <c:pt idx="26">
                        <c:v>21029768</c:v>
                      </c:pt>
                      <c:pt idx="27">
                        <c:v>39508744</c:v>
                      </c:pt>
                      <c:pt idx="28">
                        <c:v>17318242</c:v>
                      </c:pt>
                      <c:pt idx="29">
                        <c:v>12840304</c:v>
                      </c:pt>
                      <c:pt idx="30">
                        <c:v>38671890</c:v>
                      </c:pt>
                      <c:pt idx="31">
                        <c:v>15900062</c:v>
                      </c:pt>
                      <c:pt idx="32">
                        <c:v>15027479</c:v>
                      </c:pt>
                      <c:pt idx="33">
                        <c:v>16278034</c:v>
                      </c:pt>
                      <c:pt idx="34">
                        <c:v>22084366</c:v>
                      </c:pt>
                      <c:pt idx="35">
                        <c:v>18813105.030000001</c:v>
                      </c:pt>
                      <c:pt idx="36">
                        <c:v>41758963</c:v>
                      </c:pt>
                      <c:pt idx="37">
                        <c:v>13018237</c:v>
                      </c:pt>
                      <c:pt idx="38">
                        <c:v>15926443</c:v>
                      </c:pt>
                      <c:pt idx="39">
                        <c:v>13876872</c:v>
                      </c:pt>
                      <c:pt idx="40">
                        <c:v>17632234</c:v>
                      </c:pt>
                      <c:pt idx="41">
                        <c:v>9609787</c:v>
                      </c:pt>
                      <c:pt idx="42">
                        <c:v>11398119</c:v>
                      </c:pt>
                      <c:pt idx="43">
                        <c:v>1963124</c:v>
                      </c:pt>
                      <c:pt idx="44">
                        <c:v>28392118.719999999</c:v>
                      </c:pt>
                      <c:pt idx="45">
                        <c:v>12789726</c:v>
                      </c:pt>
                      <c:pt idx="46">
                        <c:v>14550638</c:v>
                      </c:pt>
                      <c:pt idx="47">
                        <c:v>10485502</c:v>
                      </c:pt>
                      <c:pt idx="48">
                        <c:v>7367088</c:v>
                      </c:pt>
                      <c:pt idx="49">
                        <c:v>18788865</c:v>
                      </c:pt>
                      <c:pt idx="50">
                        <c:v>11117663</c:v>
                      </c:pt>
                      <c:pt idx="51">
                        <c:v>17208918</c:v>
                      </c:pt>
                      <c:pt idx="52">
                        <c:v>6522934</c:v>
                      </c:pt>
                      <c:pt idx="53">
                        <c:v>6004892.5</c:v>
                      </c:pt>
                      <c:pt idx="54">
                        <c:v>7018006</c:v>
                      </c:pt>
                      <c:pt idx="55">
                        <c:v>17369197</c:v>
                      </c:pt>
                      <c:pt idx="56">
                        <c:v>15443305</c:v>
                      </c:pt>
                      <c:pt idx="57">
                        <c:v>6628058</c:v>
                      </c:pt>
                      <c:pt idx="58">
                        <c:v>2540085</c:v>
                      </c:pt>
                      <c:pt idx="59">
                        <c:v>7312546</c:v>
                      </c:pt>
                      <c:pt idx="60">
                        <c:v>4319937</c:v>
                      </c:pt>
                    </c:numCache>
                  </c:numRef>
                </c:val>
                <c:extLst xmlns:c15="http://schemas.microsoft.com/office/drawing/2012/chart">
                  <c:ext xmlns:c16="http://schemas.microsoft.com/office/drawing/2014/chart" uri="{C3380CC4-5D6E-409C-BE32-E72D297353CC}">
                    <c16:uniqueId val="{00000005-3700-48E0-927C-26451AE20F8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'2018 CCCU Survey text only'!$L$16</c15:sqref>
                        </c15:formulaRef>
                      </c:ext>
                    </c:extLst>
                    <c:strCache>
                      <c:ptCount val="1"/>
                      <c:pt idx="0">
                        <c:v>Average Total Federal Gift Aid per enrolled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only'!$L$17:$L$77</c15:sqref>
                        </c15:formulaRef>
                      </c:ext>
                    </c:extLst>
                    <c:numCache>
                      <c:formatCode>"$"#,##0</c:formatCode>
                      <c:ptCount val="61"/>
                      <c:pt idx="0">
                        <c:v>926.14759400473304</c:v>
                      </c:pt>
                      <c:pt idx="1">
                        <c:v>942.67380073800734</c:v>
                      </c:pt>
                      <c:pt idx="2">
                        <c:v>1081.3000404367165</c:v>
                      </c:pt>
                      <c:pt idx="3">
                        <c:v>920.771897810219</c:v>
                      </c:pt>
                      <c:pt idx="4">
                        <c:v>942.3416186723249</c:v>
                      </c:pt>
                      <c:pt idx="5">
                        <c:v>1206.443554260743</c:v>
                      </c:pt>
                      <c:pt idx="6">
                        <c:v>1038.6428571428571</c:v>
                      </c:pt>
                      <c:pt idx="7">
                        <c:v>1092.6630434782608</c:v>
                      </c:pt>
                      <c:pt idx="8">
                        <c:v>1088.8696969696969</c:v>
                      </c:pt>
                      <c:pt idx="9">
                        <c:v>1488.48</c:v>
                      </c:pt>
                      <c:pt idx="10">
                        <c:v>1172.2042889390518</c:v>
                      </c:pt>
                      <c:pt idx="11">
                        <c:v>1040.7431818181819</c:v>
                      </c:pt>
                      <c:pt idx="12">
                        <c:v>1128.3673289183223</c:v>
                      </c:pt>
                      <c:pt idx="13">
                        <c:v>1414.8459958932237</c:v>
                      </c:pt>
                      <c:pt idx="14">
                        <c:v>1124.1049963794351</c:v>
                      </c:pt>
                      <c:pt idx="15">
                        <c:v>1523.2169871794872</c:v>
                      </c:pt>
                      <c:pt idx="16">
                        <c:v>1392.3230337078651</c:v>
                      </c:pt>
                      <c:pt idx="17">
                        <c:v>1231.1413994169095</c:v>
                      </c:pt>
                      <c:pt idx="18">
                        <c:v>1682.3795665634675</c:v>
                      </c:pt>
                      <c:pt idx="19">
                        <c:v>1410.6389842141386</c:v>
                      </c:pt>
                      <c:pt idx="20">
                        <c:v>1344.1357702349869</c:v>
                      </c:pt>
                      <c:pt idx="21">
                        <c:v>1122.0525048169557</c:v>
                      </c:pt>
                      <c:pt idx="22">
                        <c:v>1549.5286439448876</c:v>
                      </c:pt>
                      <c:pt idx="23">
                        <c:v>1688.6124031007753</c:v>
                      </c:pt>
                      <c:pt idx="24">
                        <c:v>1328.0479323308271</c:v>
                      </c:pt>
                      <c:pt idx="25">
                        <c:v>1722.5516826923076</c:v>
                      </c:pt>
                      <c:pt idx="26">
                        <c:v>1422.2344740177439</c:v>
                      </c:pt>
                      <c:pt idx="27">
                        <c:v>1597.191435768262</c:v>
                      </c:pt>
                      <c:pt idx="28">
                        <c:v>1599.0595432300163</c:v>
                      </c:pt>
                      <c:pt idx="29">
                        <c:v>1685.1069042316258</c:v>
                      </c:pt>
                      <c:pt idx="30">
                        <c:v>1534.8250836120401</c:v>
                      </c:pt>
                      <c:pt idx="31">
                        <c:v>1722.599455040872</c:v>
                      </c:pt>
                      <c:pt idx="32">
                        <c:v>1468.8139534883721</c:v>
                      </c:pt>
                      <c:pt idx="33">
                        <c:v>1833.6971375807941</c:v>
                      </c:pt>
                      <c:pt idx="34">
                        <c:v>1473.6748270356572</c:v>
                      </c:pt>
                      <c:pt idx="35">
                        <c:v>2221.537912087912</c:v>
                      </c:pt>
                      <c:pt idx="36">
                        <c:v>1427.2640965119328</c:v>
                      </c:pt>
                      <c:pt idx="37">
                        <c:v>1873.6550218340612</c:v>
                      </c:pt>
                      <c:pt idx="38">
                        <c:v>1865.8665496049166</c:v>
                      </c:pt>
                      <c:pt idx="39">
                        <c:v>1801.965811965812</c:v>
                      </c:pt>
                      <c:pt idx="40">
                        <c:v>2333.4261838440111</c:v>
                      </c:pt>
                      <c:pt idx="41">
                        <c:v>2173.431818181818</c:v>
                      </c:pt>
                      <c:pt idx="42">
                        <c:v>1663.7386253630202</c:v>
                      </c:pt>
                      <c:pt idx="43">
                        <c:v>1685.3163841807909</c:v>
                      </c:pt>
                      <c:pt idx="44">
                        <c:v>2401.8844026548672</c:v>
                      </c:pt>
                      <c:pt idx="45">
                        <c:v>2252.5164960182024</c:v>
                      </c:pt>
                      <c:pt idx="46">
                        <c:v>1853.9482758620691</c:v>
                      </c:pt>
                      <c:pt idx="47">
                        <c:v>2137.5361963190185</c:v>
                      </c:pt>
                      <c:pt idx="48">
                        <c:v>2323.9981981981982</c:v>
                      </c:pt>
                      <c:pt idx="49">
                        <c:v>2214.5311871227364</c:v>
                      </c:pt>
                      <c:pt idx="50">
                        <c:v>2218.4983089064262</c:v>
                      </c:pt>
                      <c:pt idx="51">
                        <c:v>2070.7531687791861</c:v>
                      </c:pt>
                      <c:pt idx="52">
                        <c:v>3054.06103286385</c:v>
                      </c:pt>
                      <c:pt idx="53">
                        <c:v>1802.2693452380952</c:v>
                      </c:pt>
                      <c:pt idx="54">
                        <c:v>2409.939393939394</c:v>
                      </c:pt>
                      <c:pt idx="55">
                        <c:v>1993.4297658862877</c:v>
                      </c:pt>
                      <c:pt idx="56">
                        <c:v>2496.8447024673442</c:v>
                      </c:pt>
                      <c:pt idx="57">
                        <c:v>2508.1782682512735</c:v>
                      </c:pt>
                      <c:pt idx="58">
                        <c:v>1725.9111747851002</c:v>
                      </c:pt>
                      <c:pt idx="59">
                        <c:v>1713.0487571701722</c:v>
                      </c:pt>
                      <c:pt idx="60">
                        <c:v>2475.4170212765957</c:v>
                      </c:pt>
                    </c:numCache>
                  </c:numRef>
                </c:val>
                <c:extLst xmlns:c15="http://schemas.microsoft.com/office/drawing/2012/chart">
                  <c:ext xmlns:c16="http://schemas.microsoft.com/office/drawing/2014/chart" uri="{C3380CC4-5D6E-409C-BE32-E72D297353CC}">
                    <c16:uniqueId val="{00000006-3700-48E0-927C-26451AE20F80}"/>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'2018 CCCU Survey text only'!$N$16</c15:sqref>
                        </c15:formulaRef>
                      </c:ext>
                    </c:extLst>
                    <c:strCache>
                      <c:ptCount val="1"/>
                      <c:pt idx="0">
                        <c:v>Average State Gift Aid - Traditional Undergraduate per enrolled</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only'!$N$17:$N$77</c15:sqref>
                        </c15:formulaRef>
                      </c:ext>
                    </c:extLst>
                    <c:numCache>
                      <c:formatCode>"$"#,##0</c:formatCode>
                      <c:ptCount val="61"/>
                      <c:pt idx="0">
                        <c:v>875.58900867735997</c:v>
                      </c:pt>
                      <c:pt idx="1">
                        <c:v>1519.8907749077491</c:v>
                      </c:pt>
                      <c:pt idx="2">
                        <c:v>266.34330772341286</c:v>
                      </c:pt>
                      <c:pt idx="3">
                        <c:v>874.6762773722628</c:v>
                      </c:pt>
                      <c:pt idx="4">
                        <c:v>1445.6577750833585</c:v>
                      </c:pt>
                      <c:pt idx="5">
                        <c:v>1796.8397669337219</c:v>
                      </c:pt>
                      <c:pt idx="6">
                        <c:v>810.12079831932772</c:v>
                      </c:pt>
                      <c:pt idx="7">
                        <c:v>203.36098398169335</c:v>
                      </c:pt>
                      <c:pt idx="8">
                        <c:v>565.00165289256199</c:v>
                      </c:pt>
                      <c:pt idx="9">
                        <c:v>1857.7443373493975</c:v>
                      </c:pt>
                      <c:pt idx="10">
                        <c:v>1669.0553047404064</c:v>
                      </c:pt>
                      <c:pt idx="11">
                        <c:v>934.67379679144381</c:v>
                      </c:pt>
                      <c:pt idx="12">
                        <c:v>675.02759381898454</c:v>
                      </c:pt>
                      <c:pt idx="13">
                        <c:v>327.46817248459956</c:v>
                      </c:pt>
                      <c:pt idx="14">
                        <c:v>562.40115858073864</c:v>
                      </c:pt>
                      <c:pt idx="15">
                        <c:v>1355.5573717948719</c:v>
                      </c:pt>
                      <c:pt idx="16">
                        <c:v>1741.2696629213483</c:v>
                      </c:pt>
                      <c:pt idx="17">
                        <c:v>1581.3739067055394</c:v>
                      </c:pt>
                      <c:pt idx="18">
                        <c:v>552.77894736842109</c:v>
                      </c:pt>
                      <c:pt idx="19">
                        <c:v>852.60878517501715</c:v>
                      </c:pt>
                      <c:pt idx="20">
                        <c:v>2186.279373368146</c:v>
                      </c:pt>
                      <c:pt idx="21">
                        <c:v>879.61705202312135</c:v>
                      </c:pt>
                      <c:pt idx="22">
                        <c:v>952.74329224075416</c:v>
                      </c:pt>
                      <c:pt idx="23">
                        <c:v>2040.5415282392028</c:v>
                      </c:pt>
                      <c:pt idx="24">
                        <c:v>1558.999060150376</c:v>
                      </c:pt>
                      <c:pt idx="25">
                        <c:v>2607.678685897436</c:v>
                      </c:pt>
                      <c:pt idx="26">
                        <c:v>1958.0817490494296</c:v>
                      </c:pt>
                      <c:pt idx="27">
                        <c:v>1565.9136379992804</c:v>
                      </c:pt>
                      <c:pt idx="28">
                        <c:v>1321.4086460032627</c:v>
                      </c:pt>
                      <c:pt idx="29">
                        <c:v>1069.2316258351893</c:v>
                      </c:pt>
                      <c:pt idx="30">
                        <c:v>1117.2652173913043</c:v>
                      </c:pt>
                      <c:pt idx="31">
                        <c:v>1083.0345140781108</c:v>
                      </c:pt>
                      <c:pt idx="32">
                        <c:v>928.58139534883719</c:v>
                      </c:pt>
                      <c:pt idx="33">
                        <c:v>2524.0729455216988</c:v>
                      </c:pt>
                      <c:pt idx="34">
                        <c:v>438.32464076636506</c:v>
                      </c:pt>
                      <c:pt idx="35">
                        <c:v>3794.3369963369964</c:v>
                      </c:pt>
                      <c:pt idx="36">
                        <c:v>1547.2950432730133</c:v>
                      </c:pt>
                      <c:pt idx="37">
                        <c:v>303.10262008733622</c:v>
                      </c:pt>
                      <c:pt idx="38">
                        <c:v>170.08428446005269</c:v>
                      </c:pt>
                      <c:pt idx="39">
                        <c:v>1027.679012345679</c:v>
                      </c:pt>
                      <c:pt idx="40">
                        <c:v>2512.8857938718661</c:v>
                      </c:pt>
                      <c:pt idx="41">
                        <c:v>1904.45</c:v>
                      </c:pt>
                      <c:pt idx="42">
                        <c:v>1797.3339787028074</c:v>
                      </c:pt>
                      <c:pt idx="43">
                        <c:v>1603.7401129943503</c:v>
                      </c:pt>
                      <c:pt idx="44">
                        <c:v>2800.575221238938</c:v>
                      </c:pt>
                      <c:pt idx="45">
                        <c:v>1431.9499431171787</c:v>
                      </c:pt>
                      <c:pt idx="46">
                        <c:v>2275.5541871921182</c:v>
                      </c:pt>
                      <c:pt idx="47">
                        <c:v>3569.5889570552149</c:v>
                      </c:pt>
                      <c:pt idx="48">
                        <c:v>1694</c:v>
                      </c:pt>
                      <c:pt idx="49">
                        <c:v>1131.6827632461436</c:v>
                      </c:pt>
                      <c:pt idx="50">
                        <c:v>548.84441939120632</c:v>
                      </c:pt>
                      <c:pt idx="51">
                        <c:v>49.062041360907273</c:v>
                      </c:pt>
                      <c:pt idx="52">
                        <c:v>814.06103286384973</c:v>
                      </c:pt>
                      <c:pt idx="53">
                        <c:v>585.44642857142856</c:v>
                      </c:pt>
                      <c:pt idx="54">
                        <c:v>834.68181818181813</c:v>
                      </c:pt>
                      <c:pt idx="55">
                        <c:v>2679.8773690078037</c:v>
                      </c:pt>
                      <c:pt idx="56">
                        <c:v>1160.8127721335268</c:v>
                      </c:pt>
                      <c:pt idx="57">
                        <c:v>1628.6757215619693</c:v>
                      </c:pt>
                      <c:pt idx="58">
                        <c:v>1129.051575931232</c:v>
                      </c:pt>
                      <c:pt idx="59">
                        <c:v>1576.6462715105163</c:v>
                      </c:pt>
                      <c:pt idx="60">
                        <c:v>1917.4468085106382</c:v>
                      </c:pt>
                    </c:numCache>
                  </c:numRef>
                </c:val>
                <c:extLst xmlns:c15="http://schemas.microsoft.com/office/drawing/2012/chart">
                  <c:ext xmlns:c16="http://schemas.microsoft.com/office/drawing/2014/chart" uri="{C3380CC4-5D6E-409C-BE32-E72D297353CC}">
                    <c16:uniqueId val="{00000007-3700-48E0-927C-26451AE20F80}"/>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'2018 CCCU Survey text only'!$O$16</c15:sqref>
                        </c15:formulaRef>
                      </c:ext>
                    </c:extLst>
                    <c:strCache>
                      <c:ptCount val="1"/>
                      <c:pt idx="0">
                        <c:v>Combined Federal &amp; State Gift Aid as a % of Net T&amp;F Revenue</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only'!$O$17:$O$77</c15:sqref>
                        </c15:formulaRef>
                      </c:ext>
                    </c:extLst>
                    <c:numCache>
                      <c:formatCode>0.0%</c:formatCode>
                      <c:ptCount val="61"/>
                      <c:pt idx="0">
                        <c:v>4.7834924127218514E-2</c:v>
                      </c:pt>
                      <c:pt idx="1">
                        <c:v>9.9687390095980002E-2</c:v>
                      </c:pt>
                      <c:pt idx="2">
                        <c:v>5.5136846741787413E-2</c:v>
                      </c:pt>
                      <c:pt idx="3">
                        <c:v>9.3519853384820578E-2</c:v>
                      </c:pt>
                      <c:pt idx="4">
                        <c:v>0.12480400583913445</c:v>
                      </c:pt>
                      <c:pt idx="5">
                        <c:v>0.12687112626143221</c:v>
                      </c:pt>
                      <c:pt idx="6">
                        <c:v>9.6973363142702537E-2</c:v>
                      </c:pt>
                      <c:pt idx="7">
                        <c:v>6.908365484904011E-2</c:v>
                      </c:pt>
                      <c:pt idx="8">
                        <c:v>8.8474661521274742E-2</c:v>
                      </c:pt>
                      <c:pt idx="9">
                        <c:v>0.14304415295554057</c:v>
                      </c:pt>
                      <c:pt idx="10">
                        <c:v>0.16318274358024731</c:v>
                      </c:pt>
                      <c:pt idx="11">
                        <c:v>0.12980525218163375</c:v>
                      </c:pt>
                      <c:pt idx="12">
                        <c:v>0.11358121056576306</c:v>
                      </c:pt>
                      <c:pt idx="13">
                        <c:v>8.8282779573025327E-2</c:v>
                      </c:pt>
                      <c:pt idx="14">
                        <c:v>0.11401097529384052</c:v>
                      </c:pt>
                      <c:pt idx="15">
                        <c:v>0.14712850158841154</c:v>
                      </c:pt>
                      <c:pt idx="16">
                        <c:v>0.18390516765148129</c:v>
                      </c:pt>
                      <c:pt idx="17">
                        <c:v>0.19351883558037131</c:v>
                      </c:pt>
                      <c:pt idx="18">
                        <c:v>0.11373346184418875</c:v>
                      </c:pt>
                      <c:pt idx="19">
                        <c:v>0.13956805648017492</c:v>
                      </c:pt>
                      <c:pt idx="20">
                        <c:v>0.23626098090620565</c:v>
                      </c:pt>
                      <c:pt idx="21">
                        <c:v>0.17216367909521413</c:v>
                      </c:pt>
                      <c:pt idx="22">
                        <c:v>0.1605479870161442</c:v>
                      </c:pt>
                      <c:pt idx="23">
                        <c:v>0.22930791885228985</c:v>
                      </c:pt>
                      <c:pt idx="24">
                        <c:v>0.22596967663309364</c:v>
                      </c:pt>
                      <c:pt idx="25">
                        <c:v>0.26583325839937522</c:v>
                      </c:pt>
                      <c:pt idx="26">
                        <c:v>0.25364706828910333</c:v>
                      </c:pt>
                      <c:pt idx="27">
                        <c:v>0.2224892039088866</c:v>
                      </c:pt>
                      <c:pt idx="28">
                        <c:v>0.20674696658009514</c:v>
                      </c:pt>
                      <c:pt idx="29">
                        <c:v>0.19262752657569476</c:v>
                      </c:pt>
                      <c:pt idx="30">
                        <c:v>0.20505204167678384</c:v>
                      </c:pt>
                      <c:pt idx="31">
                        <c:v>0.19427616068415332</c:v>
                      </c:pt>
                      <c:pt idx="32">
                        <c:v>0.19893902363796351</c:v>
                      </c:pt>
                      <c:pt idx="33">
                        <c:v>0.28992843976121441</c:v>
                      </c:pt>
                      <c:pt idx="34">
                        <c:v>0.16267829468140493</c:v>
                      </c:pt>
                      <c:pt idx="35">
                        <c:v>0.3491893225240767</c:v>
                      </c:pt>
                      <c:pt idx="36">
                        <c:v>0.27160621780765964</c:v>
                      </c:pt>
                      <c:pt idx="37">
                        <c:v>0.153162828422927</c:v>
                      </c:pt>
                      <c:pt idx="38">
                        <c:v>0.14560363541313021</c:v>
                      </c:pt>
                      <c:pt idx="39">
                        <c:v>0.21471812956118641</c:v>
                      </c:pt>
                      <c:pt idx="40">
                        <c:v>0.29601909775017732</c:v>
                      </c:pt>
                      <c:pt idx="41">
                        <c:v>0.28006885064153864</c:v>
                      </c:pt>
                      <c:pt idx="42">
                        <c:v>0.31367351051519993</c:v>
                      </c:pt>
                      <c:pt idx="43">
                        <c:v>0.2965492755424517</c:v>
                      </c:pt>
                      <c:pt idx="44">
                        <c:v>0.33129077448433553</c:v>
                      </c:pt>
                      <c:pt idx="45">
                        <c:v>0.25322246934766235</c:v>
                      </c:pt>
                      <c:pt idx="46">
                        <c:v>0.34567102830817453</c:v>
                      </c:pt>
                      <c:pt idx="47">
                        <c:v>0.44359411690541856</c:v>
                      </c:pt>
                      <c:pt idx="48">
                        <c:v>0.3026961263391994</c:v>
                      </c:pt>
                      <c:pt idx="49">
                        <c:v>0.26554052094152575</c:v>
                      </c:pt>
                      <c:pt idx="50">
                        <c:v>0.22078677866022742</c:v>
                      </c:pt>
                      <c:pt idx="51">
                        <c:v>0.18464862230152995</c:v>
                      </c:pt>
                      <c:pt idx="52">
                        <c:v>0.25261945008181902</c:v>
                      </c:pt>
                      <c:pt idx="53">
                        <c:v>0.26720628221071402</c:v>
                      </c:pt>
                      <c:pt idx="54">
                        <c:v>0.27462287721042133</c:v>
                      </c:pt>
                      <c:pt idx="55">
                        <c:v>0.48268857794634945</c:v>
                      </c:pt>
                      <c:pt idx="56">
                        <c:v>0.32637133048916667</c:v>
                      </c:pt>
                      <c:pt idx="57">
                        <c:v>0.36762004798388914</c:v>
                      </c:pt>
                      <c:pt idx="58">
                        <c:v>0.39226325103293791</c:v>
                      </c:pt>
                      <c:pt idx="59">
                        <c:v>0.47056401422979083</c:v>
                      </c:pt>
                      <c:pt idx="60">
                        <c:v>0.47793428468979987</c:v>
                      </c:pt>
                    </c:numCache>
                  </c:numRef>
                </c:val>
                <c:extLst xmlns:c15="http://schemas.microsoft.com/office/drawing/2012/chart">
                  <c:ext xmlns:c16="http://schemas.microsoft.com/office/drawing/2014/chart" uri="{C3380CC4-5D6E-409C-BE32-E72D297353CC}">
                    <c16:uniqueId val="{00000008-3700-48E0-927C-26451AE20F80}"/>
                  </c:ext>
                </c:extLst>
              </c15:ser>
            </c15:filteredBarSeries>
          </c:ext>
        </c:extLst>
      </c:barChart>
      <c:lineChart>
        <c:grouping val="standard"/>
        <c:varyColors val="0"/>
        <c:dLbls>
          <c:showLegendKey val="0"/>
          <c:showVal val="0"/>
          <c:showCatName val="0"/>
          <c:showSerName val="0"/>
          <c:showPercent val="0"/>
          <c:showBubbleSize val="0"/>
        </c:dLbls>
        <c:marker val="1"/>
        <c:smooth val="0"/>
        <c:axId val="2009677855"/>
        <c:axId val="1892444399"/>
        <c:extLst>
          <c:ext xmlns:c15="http://schemas.microsoft.com/office/drawing/2012/chart" uri="{02D57815-91ED-43cb-92C2-25804820EDAC}">
            <c15:filteredLineSeries>
              <c15:ser>
                <c:idx val="9"/>
                <c:order val="7"/>
                <c:tx>
                  <c:strRef>
                    <c:extLst>
                      <c:ext uri="{02D57815-91ED-43cb-92C2-25804820EDAC}">
                        <c15:formulaRef>
                          <c15:sqref>'2018 CCCU Survey text only'!$Q$16</c15:sqref>
                        </c15:formulaRef>
                      </c:ext>
                    </c:extLst>
                    <c:strCache>
                      <c:ptCount val="1"/>
                      <c:pt idx="0">
                        <c:v>Combined Federal &amp; State Gift Aid and Loans as a % of Net T&amp;F Revenue</c:v>
                      </c:pt>
                    </c:strCache>
                  </c:strRef>
                </c:tx>
                <c:spPr>
                  <a:ln w="28575" cap="rnd">
                    <a:solidFill>
                      <a:schemeClr val="accent4">
                        <a:lumMod val="60000"/>
                      </a:schemeClr>
                    </a:solidFill>
                    <a:round/>
                  </a:ln>
                  <a:effectLst/>
                </c:spPr>
                <c:marker>
                  <c:symbol val="none"/>
                </c:marker>
                <c:cat>
                  <c:strRef>
                    <c:extLst>
                      <c:ex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c:ext uri="{02D57815-91ED-43cb-92C2-25804820EDAC}">
                        <c15:formulaRef>
                          <c15:sqref>'2018 CCCU Survey text only'!$Q$17:$Q$77</c15:sqref>
                        </c15:formulaRef>
                      </c:ext>
                    </c:extLst>
                    <c:numCache>
                      <c:formatCode>0.0%</c:formatCode>
                      <c:ptCount val="61"/>
                      <c:pt idx="0">
                        <c:v>0.267234252575416</c:v>
                      </c:pt>
                      <c:pt idx="1">
                        <c:v>0.46406904102569557</c:v>
                      </c:pt>
                      <c:pt idx="2">
                        <c:v>0.31033405624381172</c:v>
                      </c:pt>
                      <c:pt idx="3">
                        <c:v>0.57645033886425168</c:v>
                      </c:pt>
                      <c:pt idx="4">
                        <c:v>0.31966788235562871</c:v>
                      </c:pt>
                      <c:pt idx="5">
                        <c:v>0.52240187144316941</c:v>
                      </c:pt>
                      <c:pt idx="6">
                        <c:v>0.44501588496596972</c:v>
                      </c:pt>
                      <c:pt idx="7">
                        <c:v>0.53824094160035063</c:v>
                      </c:pt>
                      <c:pt idx="8">
                        <c:v>0.35675358112160299</c:v>
                      </c:pt>
                      <c:pt idx="9">
                        <c:v>0.5466669770804794</c:v>
                      </c:pt>
                      <c:pt idx="10">
                        <c:v>0.63678555793864366</c:v>
                      </c:pt>
                      <c:pt idx="11">
                        <c:v>0.617050281538569</c:v>
                      </c:pt>
                      <c:pt idx="12">
                        <c:v>0.52278783291209152</c:v>
                      </c:pt>
                      <c:pt idx="13">
                        <c:v>0.53127472560721145</c:v>
                      </c:pt>
                      <c:pt idx="14">
                        <c:v>0.56533380835764746</c:v>
                      </c:pt>
                      <c:pt idx="15">
                        <c:v>0.53566998506334906</c:v>
                      </c:pt>
                      <c:pt idx="16">
                        <c:v>0.7473914955076264</c:v>
                      </c:pt>
                      <c:pt idx="17">
                        <c:v>0.63214214142527791</c:v>
                      </c:pt>
                      <c:pt idx="18">
                        <c:v>0.47757400819113349</c:v>
                      </c:pt>
                      <c:pt idx="19">
                        <c:v>0.57291214453190287</c:v>
                      </c:pt>
                      <c:pt idx="20">
                        <c:v>0.68630253169776745</c:v>
                      </c:pt>
                      <c:pt idx="21">
                        <c:v>0.66597371133779293</c:v>
                      </c:pt>
                      <c:pt idx="22">
                        <c:v>0.51337614913242058</c:v>
                      </c:pt>
                      <c:pt idx="23">
                        <c:v>0.73578475865211246</c:v>
                      </c:pt>
                      <c:pt idx="24">
                        <c:v>0.74702372873675538</c:v>
                      </c:pt>
                      <c:pt idx="25">
                        <c:v>0.62628055903553004</c:v>
                      </c:pt>
                      <c:pt idx="26">
                        <c:v>0.64644032211862723</c:v>
                      </c:pt>
                      <c:pt idx="27">
                        <c:v>0.70816341314216413</c:v>
                      </c:pt>
                      <c:pt idx="28">
                        <c:v>0.77786544384816891</c:v>
                      </c:pt>
                      <c:pt idx="29">
                        <c:v>0.75271893874163731</c:v>
                      </c:pt>
                      <c:pt idx="30">
                        <c:v>0.85053893150813165</c:v>
                      </c:pt>
                      <c:pt idx="31">
                        <c:v>0.68871637104308148</c:v>
                      </c:pt>
                      <c:pt idx="32">
                        <c:v>0.72203008901226884</c:v>
                      </c:pt>
                      <c:pt idx="33">
                        <c:v>0.79260038405129263</c:v>
                      </c:pt>
                      <c:pt idx="34">
                        <c:v>0.68644596815684</c:v>
                      </c:pt>
                      <c:pt idx="35">
                        <c:v>0.6925093108885918</c:v>
                      </c:pt>
                      <c:pt idx="36">
                        <c:v>0.81163272660769858</c:v>
                      </c:pt>
                      <c:pt idx="37">
                        <c:v>0.7098607130904131</c:v>
                      </c:pt>
                      <c:pt idx="38">
                        <c:v>0.59453388305222954</c:v>
                      </c:pt>
                      <c:pt idx="39">
                        <c:v>0.90787707777372306</c:v>
                      </c:pt>
                      <c:pt idx="40">
                        <c:v>0.72409826230754426</c:v>
                      </c:pt>
                      <c:pt idx="41">
                        <c:v>0.79139610482521616</c:v>
                      </c:pt>
                      <c:pt idx="42">
                        <c:v>1.2523747120029192</c:v>
                      </c:pt>
                      <c:pt idx="43">
                        <c:v>1.1343419977545994</c:v>
                      </c:pt>
                      <c:pt idx="44">
                        <c:v>0.95497629526677341</c:v>
                      </c:pt>
                      <c:pt idx="45">
                        <c:v>0.85084746928902155</c:v>
                      </c:pt>
                      <c:pt idx="46">
                        <c:v>1.0716991241208804</c:v>
                      </c:pt>
                      <c:pt idx="47">
                        <c:v>1.0324896223375857</c:v>
                      </c:pt>
                      <c:pt idx="48">
                        <c:v>1.0011342337705211</c:v>
                      </c:pt>
                      <c:pt idx="49">
                        <c:v>0.75295735000490982</c:v>
                      </c:pt>
                      <c:pt idx="50">
                        <c:v>0.83735052951326194</c:v>
                      </c:pt>
                      <c:pt idx="51">
                        <c:v>0.86942950161073473</c:v>
                      </c:pt>
                      <c:pt idx="52">
                        <c:v>0.74806199173562082</c:v>
                      </c:pt>
                      <c:pt idx="53">
                        <c:v>1.1026039183882144</c:v>
                      </c:pt>
                      <c:pt idx="54">
                        <c:v>1.05116282317228</c:v>
                      </c:pt>
                      <c:pt idx="55">
                        <c:v>0.94248127878335419</c:v>
                      </c:pt>
                      <c:pt idx="56">
                        <c:v>1.0644189828537352</c:v>
                      </c:pt>
                      <c:pt idx="57">
                        <c:v>1.0198329586132169</c:v>
                      </c:pt>
                      <c:pt idx="58">
                        <c:v>1.1344584925307619</c:v>
                      </c:pt>
                      <c:pt idx="59">
                        <c:v>1.541361244086533</c:v>
                      </c:pt>
                      <c:pt idx="60">
                        <c:v>1.4207494229661219</c:v>
                      </c:pt>
                    </c:numCache>
                  </c:numRef>
                </c:val>
                <c:smooth val="0"/>
                <c:extLst>
                  <c:ext xmlns:c16="http://schemas.microsoft.com/office/drawing/2014/chart" uri="{C3380CC4-5D6E-409C-BE32-E72D297353CC}">
                    <c16:uniqueId val="{00000009-3700-48E0-927C-26451AE20F80}"/>
                  </c:ext>
                </c:extLst>
              </c15:ser>
            </c15:filteredLineSeries>
          </c:ext>
        </c:extLst>
      </c:lineChart>
      <c:catAx>
        <c:axId val="416046127"/>
        <c:scaling>
          <c:orientation val="minMax"/>
        </c:scaling>
        <c:delete val="1"/>
        <c:axPos val="b"/>
        <c:numFmt formatCode="General" sourceLinked="1"/>
        <c:majorTickMark val="none"/>
        <c:minorTickMark val="none"/>
        <c:tickLblPos val="nextTo"/>
        <c:crossAx val="2011763839"/>
        <c:crosses val="autoZero"/>
        <c:auto val="1"/>
        <c:lblAlgn val="ctr"/>
        <c:lblOffset val="100"/>
        <c:noMultiLvlLbl val="0"/>
      </c:catAx>
      <c:valAx>
        <c:axId val="2011763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6046127"/>
        <c:crosses val="autoZero"/>
        <c:crossBetween val="between"/>
      </c:valAx>
      <c:valAx>
        <c:axId val="1892444399"/>
        <c:scaling>
          <c:orientation val="minMax"/>
        </c:scaling>
        <c:delete val="1"/>
        <c:axPos val="r"/>
        <c:numFmt formatCode="0.0%" sourceLinked="1"/>
        <c:majorTickMark val="out"/>
        <c:minorTickMark val="none"/>
        <c:tickLblPos val="nextTo"/>
        <c:crossAx val="2009677855"/>
        <c:crosses val="max"/>
        <c:crossBetween val="between"/>
      </c:valAx>
      <c:catAx>
        <c:axId val="2009677855"/>
        <c:scaling>
          <c:orientation val="minMax"/>
        </c:scaling>
        <c:delete val="1"/>
        <c:axPos val="b"/>
        <c:numFmt formatCode="General" sourceLinked="1"/>
        <c:majorTickMark val="out"/>
        <c:minorTickMark val="none"/>
        <c:tickLblPos val="nextTo"/>
        <c:crossAx val="18924443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Government</a:t>
            </a:r>
            <a:r>
              <a:rPr lang="en-US" sz="1600" b="1" baseline="0" dirty="0"/>
              <a:t> Grants (federal &amp; state) as a Percent of Net Tuition &amp; Fee Revenue</a:t>
            </a:r>
          </a:p>
          <a:p>
            <a:pPr>
              <a:defRPr/>
            </a:pPr>
            <a:r>
              <a:rPr lang="en-US" sz="1600" b="1" baseline="0" dirty="0"/>
              <a:t>at CCCU Schools in 2017-18 (Bethel Study respondents - 61 schools)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3"/>
          <c:tx>
            <c:strRef>
              <c:f>'2018 CCCU Survey text only'!$K$16</c:f>
              <c:strCache>
                <c:ptCount val="1"/>
                <c:pt idx="0">
                  <c:v>2017-18 Total Federal Gift Aid as a &amp; of Total Net T&amp;F Revenue</c:v>
                </c:pt>
              </c:strCache>
            </c:strRef>
          </c:tx>
          <c:spPr>
            <a:solidFill>
              <a:srgbClr val="FF0000"/>
            </a:solidFill>
            <a:ln>
              <a:solidFill>
                <a:schemeClr val="bg1">
                  <a:lumMod val="50000"/>
                </a:schemeClr>
              </a:solidFill>
            </a:ln>
            <a:effectLst/>
          </c:spPr>
          <c:invertIfNegative val="0"/>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f>'2018 CCCU Survey text only'!$K$17:$K$77</c:f>
              <c:numCache>
                <c:formatCode>0.0%</c:formatCode>
                <c:ptCount val="61"/>
                <c:pt idx="0">
                  <c:v>2.458861069030481E-2</c:v>
                </c:pt>
                <c:pt idx="1">
                  <c:v>3.8160498139541164E-2</c:v>
                </c:pt>
                <c:pt idx="2">
                  <c:v>4.4239801793882101E-2</c:v>
                </c:pt>
                <c:pt idx="3">
                  <c:v>4.796042240279242E-2</c:v>
                </c:pt>
                <c:pt idx="4">
                  <c:v>4.9249597460857962E-2</c:v>
                </c:pt>
                <c:pt idx="5">
                  <c:v>5.0965172489630339E-2</c:v>
                </c:pt>
                <c:pt idx="6">
                  <c:v>5.4480025428728235E-2</c:v>
                </c:pt>
                <c:pt idx="7">
                  <c:v>5.8243639749407577E-2</c:v>
                </c:pt>
                <c:pt idx="8">
                  <c:v>5.8249620134111578E-2</c:v>
                </c:pt>
                <c:pt idx="9">
                  <c:v>6.3629434050413769E-2</c:v>
                </c:pt>
                <c:pt idx="10">
                  <c:v>6.7323490022217033E-2</c:v>
                </c:pt>
                <c:pt idx="11">
                  <c:v>6.8387551911854721E-2</c:v>
                </c:pt>
                <c:pt idx="12">
                  <c:v>7.1066700679664904E-2</c:v>
                </c:pt>
                <c:pt idx="13">
                  <c:v>7.1690019774971386E-2</c:v>
                </c:pt>
                <c:pt idx="14">
                  <c:v>7.5991603465523638E-2</c:v>
                </c:pt>
                <c:pt idx="15">
                  <c:v>7.7848627565787185E-2</c:v>
                </c:pt>
                <c:pt idx="16">
                  <c:v>8.1713044970554469E-2</c:v>
                </c:pt>
                <c:pt idx="17">
                  <c:v>8.4710312342590494E-2</c:v>
                </c:pt>
                <c:pt idx="18">
                  <c:v>8.5605942955963299E-2</c:v>
                </c:pt>
                <c:pt idx="19">
                  <c:v>8.6990096305307699E-2</c:v>
                </c:pt>
                <c:pt idx="20">
                  <c:v>8.9951697641634382E-2</c:v>
                </c:pt>
                <c:pt idx="21">
                  <c:v>9.6507781070640217E-2</c:v>
                </c:pt>
                <c:pt idx="22">
                  <c:v>9.9419132274019564E-2</c:v>
                </c:pt>
                <c:pt idx="23">
                  <c:v>0.10383379260616032</c:v>
                </c:pt>
                <c:pt idx="24">
                  <c:v>0.10394654558917765</c:v>
                </c:pt>
                <c:pt idx="25">
                  <c:v>0.10574761331244234</c:v>
                </c:pt>
                <c:pt idx="26">
                  <c:v>0.10671948449455078</c:v>
                </c:pt>
                <c:pt idx="27">
                  <c:v>0.11234462426849104</c:v>
                </c:pt>
                <c:pt idx="28">
                  <c:v>0.1132012706601513</c:v>
                </c:pt>
                <c:pt idx="29">
                  <c:v>0.1178497020008249</c:v>
                </c:pt>
                <c:pt idx="30">
                  <c:v>0.11866828851654264</c:v>
                </c:pt>
                <c:pt idx="31">
                  <c:v>0.11928142166992808</c:v>
                </c:pt>
                <c:pt idx="32">
                  <c:v>0.12188411642431841</c:v>
                </c:pt>
                <c:pt idx="33">
                  <c:v>0.12199839366350998</c:v>
                </c:pt>
                <c:pt idx="34">
                  <c:v>0.12538440089246847</c:v>
                </c:pt>
                <c:pt idx="35">
                  <c:v>0.1289483791288864</c:v>
                </c:pt>
                <c:pt idx="36">
                  <c:v>0.13032311171137081</c:v>
                </c:pt>
                <c:pt idx="37">
                  <c:v>0.13183567022170514</c:v>
                </c:pt>
                <c:pt idx="38">
                  <c:v>0.13343983964278777</c:v>
                </c:pt>
                <c:pt idx="39">
                  <c:v>0.13673614630155845</c:v>
                </c:pt>
                <c:pt idx="40">
                  <c:v>0.1425287345891621</c:v>
                </c:pt>
                <c:pt idx="41">
                  <c:v>0.14927125856171422</c:v>
                </c:pt>
                <c:pt idx="42">
                  <c:v>0.15078294936208333</c:v>
                </c:pt>
                <c:pt idx="43">
                  <c:v>0.15195219456335921</c:v>
                </c:pt>
                <c:pt idx="44">
                  <c:v>0.1529511426331483</c:v>
                </c:pt>
                <c:pt idx="45">
                  <c:v>0.15480878949244103</c:v>
                </c:pt>
                <c:pt idx="46">
                  <c:v>0.15518968996411017</c:v>
                </c:pt>
                <c:pt idx="47">
                  <c:v>0.16614292763474747</c:v>
                </c:pt>
                <c:pt idx="48">
                  <c:v>0.1750785384944499</c:v>
                </c:pt>
                <c:pt idx="49">
                  <c:v>0.17573525596144313</c:v>
                </c:pt>
                <c:pt idx="50">
                  <c:v>0.17699834938331913</c:v>
                </c:pt>
                <c:pt idx="51">
                  <c:v>0.18037502415898549</c:v>
                </c:pt>
                <c:pt idx="52">
                  <c:v>0.19945472390185154</c:v>
                </c:pt>
                <c:pt idx="53">
                  <c:v>0.20168970551929113</c:v>
                </c:pt>
                <c:pt idx="54">
                  <c:v>0.20397588716795056</c:v>
                </c:pt>
                <c:pt idx="55">
                  <c:v>0.20589397425799247</c:v>
                </c:pt>
                <c:pt idx="56">
                  <c:v>0.22279246573191425</c:v>
                </c:pt>
                <c:pt idx="57">
                  <c:v>0.22288836337883586</c:v>
                </c:pt>
                <c:pt idx="58">
                  <c:v>0.23713497776649206</c:v>
                </c:pt>
                <c:pt idx="59">
                  <c:v>0.24503763805383241</c:v>
                </c:pt>
                <c:pt idx="60">
                  <c:v>0.26932013128895166</c:v>
                </c:pt>
              </c:numCache>
            </c:numRef>
          </c:val>
          <c:extLst>
            <c:ext xmlns:c16="http://schemas.microsoft.com/office/drawing/2014/chart" uri="{C3380CC4-5D6E-409C-BE32-E72D297353CC}">
              <c16:uniqueId val="{00000000-3700-48E0-927C-26451AE20F80}"/>
            </c:ext>
          </c:extLst>
        </c:ser>
        <c:ser>
          <c:idx val="5"/>
          <c:order val="5"/>
          <c:tx>
            <c:strRef>
              <c:f>'2018 CCCU Survey text only'!$M$16</c:f>
              <c:strCache>
                <c:ptCount val="1"/>
                <c:pt idx="0">
                  <c:v>2017-18 Total State Gift Aid as a &amp; of Total Net T&amp;F Revenue</c:v>
                </c:pt>
              </c:strCache>
            </c:strRef>
          </c:tx>
          <c:spPr>
            <a:solidFill>
              <a:srgbClr val="FFFF00"/>
            </a:solidFill>
            <a:ln>
              <a:solidFill>
                <a:schemeClr val="tx1">
                  <a:lumMod val="65000"/>
                  <a:lumOff val="35000"/>
                </a:schemeClr>
              </a:solidFill>
            </a:ln>
            <a:effectLst/>
          </c:spPr>
          <c:invertIfNegative val="0"/>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f>'2018 CCCU Survey text only'!$M$17:$M$77</c:f>
              <c:numCache>
                <c:formatCode>0.0%</c:formatCode>
                <c:ptCount val="61"/>
                <c:pt idx="0">
                  <c:v>2.3246313436913708E-2</c:v>
                </c:pt>
                <c:pt idx="1">
                  <c:v>6.1526891956438838E-2</c:v>
                </c:pt>
                <c:pt idx="2">
                  <c:v>1.0897044947905313E-2</c:v>
                </c:pt>
                <c:pt idx="3">
                  <c:v>4.5559430982028151E-2</c:v>
                </c:pt>
                <c:pt idx="4">
                  <c:v>7.5554408378276497E-2</c:v>
                </c:pt>
                <c:pt idx="5">
                  <c:v>7.5905953771801885E-2</c:v>
                </c:pt>
                <c:pt idx="6">
                  <c:v>4.2493337713974302E-2</c:v>
                </c:pt>
                <c:pt idx="7">
                  <c:v>1.0840015099632538E-2</c:v>
                </c:pt>
                <c:pt idx="8">
                  <c:v>3.022504138716316E-2</c:v>
                </c:pt>
                <c:pt idx="9">
                  <c:v>7.9414718905126788E-2</c:v>
                </c:pt>
                <c:pt idx="10">
                  <c:v>9.5859253558030266E-2</c:v>
                </c:pt>
                <c:pt idx="11">
                  <c:v>6.1417700269779017E-2</c:v>
                </c:pt>
                <c:pt idx="12">
                  <c:v>4.2514509886098166E-2</c:v>
                </c:pt>
                <c:pt idx="13">
                  <c:v>1.6592759798053948E-2</c:v>
                </c:pt>
                <c:pt idx="14">
                  <c:v>3.801937182831689E-2</c:v>
                </c:pt>
                <c:pt idx="15">
                  <c:v>6.9279874022624352E-2</c:v>
                </c:pt>
                <c:pt idx="16">
                  <c:v>0.10219212268092683</c:v>
                </c:pt>
                <c:pt idx="17">
                  <c:v>0.10880852323778081</c:v>
                </c:pt>
                <c:pt idx="18">
                  <c:v>2.8127518888225456E-2</c:v>
                </c:pt>
                <c:pt idx="19">
                  <c:v>5.2577960174867232E-2</c:v>
                </c:pt>
                <c:pt idx="20">
                  <c:v>0.14630928326457127</c:v>
                </c:pt>
                <c:pt idx="21">
                  <c:v>7.5655898024573925E-2</c:v>
                </c:pt>
                <c:pt idx="22">
                  <c:v>6.112885474212465E-2</c:v>
                </c:pt>
                <c:pt idx="23">
                  <c:v>0.12547412624612952</c:v>
                </c:pt>
                <c:pt idx="24">
                  <c:v>0.12202313104391597</c:v>
                </c:pt>
                <c:pt idx="25">
                  <c:v>0.1600856450869329</c:v>
                </c:pt>
                <c:pt idx="26">
                  <c:v>0.14692758379455256</c:v>
                </c:pt>
                <c:pt idx="27">
                  <c:v>0.11014457964039555</c:v>
                </c:pt>
                <c:pt idx="28">
                  <c:v>9.3545695919943841E-2</c:v>
                </c:pt>
                <c:pt idx="29">
                  <c:v>7.4777824574869881E-2</c:v>
                </c:pt>
                <c:pt idx="30">
                  <c:v>8.6383753160241203E-2</c:v>
                </c:pt>
                <c:pt idx="31">
                  <c:v>7.4994739014225223E-2</c:v>
                </c:pt>
                <c:pt idx="32">
                  <c:v>7.705490721364508E-2</c:v>
                </c:pt>
                <c:pt idx="33">
                  <c:v>0.16793004609770443</c:v>
                </c:pt>
                <c:pt idx="34">
                  <c:v>3.729389378893648E-2</c:v>
                </c:pt>
                <c:pt idx="35">
                  <c:v>0.22024094339519029</c:v>
                </c:pt>
                <c:pt idx="36">
                  <c:v>0.14128310609628883</c:v>
                </c:pt>
                <c:pt idx="37">
                  <c:v>2.1327158201221871E-2</c:v>
                </c:pt>
                <c:pt idx="38">
                  <c:v>1.2163795770342442E-2</c:v>
                </c:pt>
                <c:pt idx="39">
                  <c:v>7.7981983259627963E-2</c:v>
                </c:pt>
                <c:pt idx="40">
                  <c:v>0.15349036316101522</c:v>
                </c:pt>
                <c:pt idx="41">
                  <c:v>0.13079759207982444</c:v>
                </c:pt>
                <c:pt idx="42">
                  <c:v>0.16289056115311659</c:v>
                </c:pt>
                <c:pt idx="43">
                  <c:v>0.14459708097909252</c:v>
                </c:pt>
                <c:pt idx="44">
                  <c:v>0.1783396318511872</c:v>
                </c:pt>
                <c:pt idx="45">
                  <c:v>9.8413679855221287E-2</c:v>
                </c:pt>
                <c:pt idx="46">
                  <c:v>0.19048133834406436</c:v>
                </c:pt>
                <c:pt idx="47">
                  <c:v>0.27745118927067108</c:v>
                </c:pt>
                <c:pt idx="48">
                  <c:v>0.12761758784474952</c:v>
                </c:pt>
                <c:pt idx="49">
                  <c:v>8.9805264980082622E-2</c:v>
                </c:pt>
                <c:pt idx="50">
                  <c:v>4.3788429276908285E-2</c:v>
                </c:pt>
                <c:pt idx="51">
                  <c:v>4.2735981425444641E-3</c:v>
                </c:pt>
                <c:pt idx="52">
                  <c:v>5.3164726179967481E-2</c:v>
                </c:pt>
                <c:pt idx="53">
                  <c:v>6.551657669142287E-2</c:v>
                </c:pt>
                <c:pt idx="54">
                  <c:v>7.0646990042470756E-2</c:v>
                </c:pt>
                <c:pt idx="55">
                  <c:v>0.27679460368835701</c:v>
                </c:pt>
                <c:pt idx="56">
                  <c:v>0.10357886475725242</c:v>
                </c:pt>
                <c:pt idx="57">
                  <c:v>0.14473168460505326</c:v>
                </c:pt>
                <c:pt idx="58">
                  <c:v>0.15512827326644582</c:v>
                </c:pt>
                <c:pt idx="59">
                  <c:v>0.22552637617595842</c:v>
                </c:pt>
                <c:pt idx="60">
                  <c:v>0.20861415340084821</c:v>
                </c:pt>
              </c:numCache>
            </c:numRef>
          </c:val>
          <c:extLst>
            <c:ext xmlns:c16="http://schemas.microsoft.com/office/drawing/2014/chart" uri="{C3380CC4-5D6E-409C-BE32-E72D297353CC}">
              <c16:uniqueId val="{00000001-3700-48E0-927C-26451AE20F80}"/>
            </c:ext>
          </c:extLst>
        </c:ser>
        <c:dLbls>
          <c:showLegendKey val="0"/>
          <c:showVal val="0"/>
          <c:showCatName val="0"/>
          <c:showSerName val="0"/>
          <c:showPercent val="0"/>
          <c:showBubbleSize val="0"/>
        </c:dLbls>
        <c:gapWidth val="150"/>
        <c:overlap val="100"/>
        <c:axId val="416046127"/>
        <c:axId val="2011763839"/>
        <c:extLst>
          <c:ext xmlns:c15="http://schemas.microsoft.com/office/drawing/2012/chart" uri="{02D57815-91ED-43cb-92C2-25804820EDAC}">
            <c15:filteredBarSeries>
              <c15:ser>
                <c:idx val="0"/>
                <c:order val="0"/>
                <c:tx>
                  <c:strRef>
                    <c:extLst>
                      <c:ext uri="{02D57815-91ED-43cb-92C2-25804820EDAC}">
                        <c15:formulaRef>
                          <c15:sqref>'2018 CCCU Survey text only'!$H$16</c15:sqref>
                        </c15:formulaRef>
                      </c:ext>
                    </c:extLst>
                    <c:strCache>
                      <c:ptCount val="1"/>
                      <c:pt idx="0">
                        <c:v>2017-18 Trad Undg Enroll (FISAP)</c:v>
                      </c:pt>
                    </c:strCache>
                  </c:strRef>
                </c:tx>
                <c:spPr>
                  <a:solidFill>
                    <a:schemeClr val="accent1"/>
                  </a:solidFill>
                  <a:ln>
                    <a:noFill/>
                  </a:ln>
                  <a:effectLst/>
                </c:spPr>
                <c:invertIfNegative val="0"/>
                <c:cat>
                  <c:strRef>
                    <c:extLst>
                      <c:ex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c:ext uri="{02D57815-91ED-43cb-92C2-25804820EDAC}">
                        <c15:formulaRef>
                          <c15:sqref>'2018 CCCU Survey text only'!$H$17:$H$77</c15:sqref>
                        </c15:formulaRef>
                      </c:ext>
                    </c:extLst>
                    <c:numCache>
                      <c:formatCode>General</c:formatCode>
                      <c:ptCount val="61"/>
                      <c:pt idx="0">
                        <c:v>3803</c:v>
                      </c:pt>
                      <c:pt idx="1">
                        <c:v>1355</c:v>
                      </c:pt>
                      <c:pt idx="2">
                        <c:v>2473</c:v>
                      </c:pt>
                      <c:pt idx="3">
                        <c:v>2740</c:v>
                      </c:pt>
                      <c:pt idx="4">
                        <c:v>3299</c:v>
                      </c:pt>
                      <c:pt idx="5">
                        <c:v>2746</c:v>
                      </c:pt>
                      <c:pt idx="6">
                        <c:v>1904</c:v>
                      </c:pt>
                      <c:pt idx="7">
                        <c:v>1748</c:v>
                      </c:pt>
                      <c:pt idx="8">
                        <c:v>3630</c:v>
                      </c:pt>
                      <c:pt idx="9">
                        <c:v>4150</c:v>
                      </c:pt>
                      <c:pt idx="10">
                        <c:v>2658</c:v>
                      </c:pt>
                      <c:pt idx="11">
                        <c:v>1496</c:v>
                      </c:pt>
                      <c:pt idx="12">
                        <c:v>4530</c:v>
                      </c:pt>
                      <c:pt idx="13">
                        <c:v>2435</c:v>
                      </c:pt>
                      <c:pt idx="14">
                        <c:v>1381</c:v>
                      </c:pt>
                      <c:pt idx="15">
                        <c:v>3120</c:v>
                      </c:pt>
                      <c:pt idx="16">
                        <c:v>1780</c:v>
                      </c:pt>
                      <c:pt idx="17">
                        <c:v>1372</c:v>
                      </c:pt>
                      <c:pt idx="18">
                        <c:v>1615</c:v>
                      </c:pt>
                      <c:pt idx="19">
                        <c:v>1457</c:v>
                      </c:pt>
                      <c:pt idx="20">
                        <c:v>766</c:v>
                      </c:pt>
                      <c:pt idx="21">
                        <c:v>2076</c:v>
                      </c:pt>
                      <c:pt idx="22">
                        <c:v>1379</c:v>
                      </c:pt>
                      <c:pt idx="23">
                        <c:v>903</c:v>
                      </c:pt>
                      <c:pt idx="24">
                        <c:v>1064</c:v>
                      </c:pt>
                      <c:pt idx="25">
                        <c:v>2496</c:v>
                      </c:pt>
                      <c:pt idx="26">
                        <c:v>1578</c:v>
                      </c:pt>
                      <c:pt idx="27">
                        <c:v>2779</c:v>
                      </c:pt>
                      <c:pt idx="28">
                        <c:v>1226</c:v>
                      </c:pt>
                      <c:pt idx="29">
                        <c:v>898</c:v>
                      </c:pt>
                      <c:pt idx="30">
                        <c:v>2990</c:v>
                      </c:pt>
                      <c:pt idx="31">
                        <c:v>1101</c:v>
                      </c:pt>
                      <c:pt idx="32">
                        <c:v>1247</c:v>
                      </c:pt>
                      <c:pt idx="33">
                        <c:v>1083</c:v>
                      </c:pt>
                      <c:pt idx="34">
                        <c:v>1879</c:v>
                      </c:pt>
                      <c:pt idx="35">
                        <c:v>1092</c:v>
                      </c:pt>
                      <c:pt idx="36">
                        <c:v>3813</c:v>
                      </c:pt>
                      <c:pt idx="37">
                        <c:v>916</c:v>
                      </c:pt>
                      <c:pt idx="38">
                        <c:v>1139</c:v>
                      </c:pt>
                      <c:pt idx="39">
                        <c:v>1053</c:v>
                      </c:pt>
                      <c:pt idx="40">
                        <c:v>1077</c:v>
                      </c:pt>
                      <c:pt idx="41">
                        <c:v>660</c:v>
                      </c:pt>
                      <c:pt idx="42">
                        <c:v>1033</c:v>
                      </c:pt>
                      <c:pt idx="43">
                        <c:v>177</c:v>
                      </c:pt>
                      <c:pt idx="44">
                        <c:v>1808</c:v>
                      </c:pt>
                      <c:pt idx="45">
                        <c:v>879</c:v>
                      </c:pt>
                      <c:pt idx="46">
                        <c:v>1218</c:v>
                      </c:pt>
                      <c:pt idx="47">
                        <c:v>815</c:v>
                      </c:pt>
                      <c:pt idx="48">
                        <c:v>555</c:v>
                      </c:pt>
                      <c:pt idx="49">
                        <c:v>1491</c:v>
                      </c:pt>
                      <c:pt idx="50">
                        <c:v>887</c:v>
                      </c:pt>
                      <c:pt idx="51">
                        <c:v>1499</c:v>
                      </c:pt>
                      <c:pt idx="52">
                        <c:v>426</c:v>
                      </c:pt>
                      <c:pt idx="53">
                        <c:v>672</c:v>
                      </c:pt>
                      <c:pt idx="54">
                        <c:v>594</c:v>
                      </c:pt>
                      <c:pt idx="55">
                        <c:v>1794</c:v>
                      </c:pt>
                      <c:pt idx="56">
                        <c:v>1378</c:v>
                      </c:pt>
                      <c:pt idx="57">
                        <c:v>589</c:v>
                      </c:pt>
                      <c:pt idx="58">
                        <c:v>349</c:v>
                      </c:pt>
                      <c:pt idx="59">
                        <c:v>1046</c:v>
                      </c:pt>
                      <c:pt idx="60">
                        <c:v>470</c:v>
                      </c:pt>
                    </c:numCache>
                  </c:numRef>
                </c:val>
                <c:extLst>
                  <c:ext xmlns:c16="http://schemas.microsoft.com/office/drawing/2014/chart" uri="{C3380CC4-5D6E-409C-BE32-E72D297353CC}">
                    <c16:uniqueId val="{00000003-3700-48E0-927C-26451AE20F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'2018 CCCU Survey text only'!$I$16</c15:sqref>
                        </c15:formulaRef>
                      </c:ext>
                    </c:extLst>
                    <c:strCache>
                      <c:ptCount val="1"/>
                      <c:pt idx="0">
                        <c:v>2017-18 Trad Undg Enroll (FISAP)</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only'!$I$17:$I$77</c15:sqref>
                        </c15:formulaRef>
                      </c:ext>
                    </c:extLst>
                    <c:numCache>
                      <c:formatCode>General</c:formatCode>
                      <c:ptCount val="61"/>
                      <c:pt idx="0">
                        <c:v>3803</c:v>
                      </c:pt>
                      <c:pt idx="1">
                        <c:v>1355</c:v>
                      </c:pt>
                      <c:pt idx="2">
                        <c:v>2473</c:v>
                      </c:pt>
                      <c:pt idx="3">
                        <c:v>2740</c:v>
                      </c:pt>
                      <c:pt idx="4">
                        <c:v>3299</c:v>
                      </c:pt>
                      <c:pt idx="5">
                        <c:v>2746</c:v>
                      </c:pt>
                      <c:pt idx="6">
                        <c:v>1904</c:v>
                      </c:pt>
                      <c:pt idx="7">
                        <c:v>1748</c:v>
                      </c:pt>
                      <c:pt idx="8">
                        <c:v>3630</c:v>
                      </c:pt>
                      <c:pt idx="9">
                        <c:v>4150</c:v>
                      </c:pt>
                      <c:pt idx="10">
                        <c:v>2658</c:v>
                      </c:pt>
                      <c:pt idx="11">
                        <c:v>1496</c:v>
                      </c:pt>
                      <c:pt idx="12">
                        <c:v>4530</c:v>
                      </c:pt>
                      <c:pt idx="13">
                        <c:v>2435</c:v>
                      </c:pt>
                      <c:pt idx="14">
                        <c:v>1381</c:v>
                      </c:pt>
                      <c:pt idx="15">
                        <c:v>3120</c:v>
                      </c:pt>
                      <c:pt idx="16">
                        <c:v>1780</c:v>
                      </c:pt>
                      <c:pt idx="17">
                        <c:v>1372</c:v>
                      </c:pt>
                      <c:pt idx="18">
                        <c:v>1615</c:v>
                      </c:pt>
                      <c:pt idx="19">
                        <c:v>1457</c:v>
                      </c:pt>
                      <c:pt idx="20">
                        <c:v>766</c:v>
                      </c:pt>
                      <c:pt idx="21">
                        <c:v>2076</c:v>
                      </c:pt>
                      <c:pt idx="22">
                        <c:v>1379</c:v>
                      </c:pt>
                      <c:pt idx="23">
                        <c:v>903</c:v>
                      </c:pt>
                      <c:pt idx="24">
                        <c:v>1064</c:v>
                      </c:pt>
                      <c:pt idx="25">
                        <c:v>2496</c:v>
                      </c:pt>
                      <c:pt idx="26">
                        <c:v>1578</c:v>
                      </c:pt>
                      <c:pt idx="27">
                        <c:v>2779</c:v>
                      </c:pt>
                      <c:pt idx="28">
                        <c:v>1226</c:v>
                      </c:pt>
                      <c:pt idx="29">
                        <c:v>898</c:v>
                      </c:pt>
                      <c:pt idx="30">
                        <c:v>2990</c:v>
                      </c:pt>
                      <c:pt idx="31">
                        <c:v>1101</c:v>
                      </c:pt>
                      <c:pt idx="32">
                        <c:v>1247</c:v>
                      </c:pt>
                      <c:pt idx="33">
                        <c:v>1083</c:v>
                      </c:pt>
                      <c:pt idx="34">
                        <c:v>1879</c:v>
                      </c:pt>
                      <c:pt idx="35">
                        <c:v>1092</c:v>
                      </c:pt>
                      <c:pt idx="36">
                        <c:v>3813</c:v>
                      </c:pt>
                      <c:pt idx="37">
                        <c:v>916</c:v>
                      </c:pt>
                      <c:pt idx="38">
                        <c:v>1139</c:v>
                      </c:pt>
                      <c:pt idx="39">
                        <c:v>1053</c:v>
                      </c:pt>
                      <c:pt idx="40">
                        <c:v>1077</c:v>
                      </c:pt>
                      <c:pt idx="41">
                        <c:v>660</c:v>
                      </c:pt>
                      <c:pt idx="42">
                        <c:v>1033</c:v>
                      </c:pt>
                      <c:pt idx="43">
                        <c:v>177</c:v>
                      </c:pt>
                      <c:pt idx="44">
                        <c:v>1808</c:v>
                      </c:pt>
                      <c:pt idx="45">
                        <c:v>879</c:v>
                      </c:pt>
                      <c:pt idx="46">
                        <c:v>1218</c:v>
                      </c:pt>
                      <c:pt idx="47">
                        <c:v>815</c:v>
                      </c:pt>
                      <c:pt idx="48">
                        <c:v>555</c:v>
                      </c:pt>
                      <c:pt idx="49">
                        <c:v>1491</c:v>
                      </c:pt>
                      <c:pt idx="50">
                        <c:v>887</c:v>
                      </c:pt>
                      <c:pt idx="51">
                        <c:v>1499</c:v>
                      </c:pt>
                      <c:pt idx="52">
                        <c:v>426</c:v>
                      </c:pt>
                      <c:pt idx="53">
                        <c:v>672</c:v>
                      </c:pt>
                      <c:pt idx="54">
                        <c:v>594</c:v>
                      </c:pt>
                      <c:pt idx="55">
                        <c:v>1794</c:v>
                      </c:pt>
                      <c:pt idx="56">
                        <c:v>1378</c:v>
                      </c:pt>
                      <c:pt idx="57">
                        <c:v>589</c:v>
                      </c:pt>
                      <c:pt idx="58">
                        <c:v>349</c:v>
                      </c:pt>
                      <c:pt idx="59">
                        <c:v>1046</c:v>
                      </c:pt>
                      <c:pt idx="60">
                        <c:v>470</c:v>
                      </c:pt>
                    </c:numCache>
                  </c:numRef>
                </c:val>
                <c:extLst xmlns:c15="http://schemas.microsoft.com/office/drawing/2012/chart">
                  <c:ext xmlns:c16="http://schemas.microsoft.com/office/drawing/2014/chart" uri="{C3380CC4-5D6E-409C-BE32-E72D297353CC}">
                    <c16:uniqueId val="{00000004-3700-48E0-927C-26451AE20F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'2018 CCCU Survey text only'!$J$16</c15:sqref>
                        </c15:formulaRef>
                      </c:ext>
                    </c:extLst>
                    <c:strCache>
                      <c:ptCount val="1"/>
                      <c:pt idx="0">
                        <c:v>2017-18 Trad Undg T&amp;F NET REVENUE (total Rev - total UIGA)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only'!$J$17:$J$77</c15:sqref>
                        </c15:formulaRef>
                      </c:ext>
                    </c:extLst>
                    <c:numCache>
                      <c:formatCode>"$"#,##0</c:formatCode>
                      <c:ptCount val="61"/>
                      <c:pt idx="0">
                        <c:v>143242712.82999998</c:v>
                      </c:pt>
                      <c:pt idx="1">
                        <c:v>33472388</c:v>
                      </c:pt>
                      <c:pt idx="2">
                        <c:v>60444552</c:v>
                      </c:pt>
                      <c:pt idx="3">
                        <c:v>52604103</c:v>
                      </c:pt>
                      <c:pt idx="4">
                        <c:v>63123054</c:v>
                      </c:pt>
                      <c:pt idx="5">
                        <c:v>65003096</c:v>
                      </c:pt>
                      <c:pt idx="6">
                        <c:v>36299102</c:v>
                      </c:pt>
                      <c:pt idx="7">
                        <c:v>32792851</c:v>
                      </c:pt>
                      <c:pt idx="8">
                        <c:v>67856185</c:v>
                      </c:pt>
                      <c:pt idx="9">
                        <c:v>97080731.460000008</c:v>
                      </c:pt>
                      <c:pt idx="10">
                        <c:v>46279820</c:v>
                      </c:pt>
                      <c:pt idx="11">
                        <c:v>22766596.5</c:v>
                      </c:pt>
                      <c:pt idx="12">
                        <c:v>71925444</c:v>
                      </c:pt>
                      <c:pt idx="13">
                        <c:v>48056201</c:v>
                      </c:pt>
                      <c:pt idx="14">
                        <c:v>20428428</c:v>
                      </c:pt>
                      <c:pt idx="15">
                        <c:v>61047152</c:v>
                      </c:pt>
                      <c:pt idx="16">
                        <c:v>30329735</c:v>
                      </c:pt>
                      <c:pt idx="17">
                        <c:v>19940028</c:v>
                      </c:pt>
                      <c:pt idx="18">
                        <c:v>31738953</c:v>
                      </c:pt>
                      <c:pt idx="19">
                        <c:v>23626839</c:v>
                      </c:pt>
                      <c:pt idx="20">
                        <c:v>11446232</c:v>
                      </c:pt>
                      <c:pt idx="21">
                        <c:v>24136717</c:v>
                      </c:pt>
                      <c:pt idx="22">
                        <c:v>21492845</c:v>
                      </c:pt>
                      <c:pt idx="23">
                        <c:v>14685171</c:v>
                      </c:pt>
                      <c:pt idx="24">
                        <c:v>13593939</c:v>
                      </c:pt>
                      <c:pt idx="25">
                        <c:v>40658024</c:v>
                      </c:pt>
                      <c:pt idx="26">
                        <c:v>21029768</c:v>
                      </c:pt>
                      <c:pt idx="27">
                        <c:v>39508744</c:v>
                      </c:pt>
                      <c:pt idx="28">
                        <c:v>17318242</c:v>
                      </c:pt>
                      <c:pt idx="29">
                        <c:v>12840304</c:v>
                      </c:pt>
                      <c:pt idx="30">
                        <c:v>38671890</c:v>
                      </c:pt>
                      <c:pt idx="31">
                        <c:v>15900062</c:v>
                      </c:pt>
                      <c:pt idx="32">
                        <c:v>15027479</c:v>
                      </c:pt>
                      <c:pt idx="33">
                        <c:v>16278034</c:v>
                      </c:pt>
                      <c:pt idx="34">
                        <c:v>22084366</c:v>
                      </c:pt>
                      <c:pt idx="35">
                        <c:v>18813105.030000001</c:v>
                      </c:pt>
                      <c:pt idx="36">
                        <c:v>41758963</c:v>
                      </c:pt>
                      <c:pt idx="37">
                        <c:v>13018237</c:v>
                      </c:pt>
                      <c:pt idx="38">
                        <c:v>15926443</c:v>
                      </c:pt>
                      <c:pt idx="39">
                        <c:v>13876872</c:v>
                      </c:pt>
                      <c:pt idx="40">
                        <c:v>17632234</c:v>
                      </c:pt>
                      <c:pt idx="41">
                        <c:v>9609787</c:v>
                      </c:pt>
                      <c:pt idx="42">
                        <c:v>11398119</c:v>
                      </c:pt>
                      <c:pt idx="43">
                        <c:v>1963124</c:v>
                      </c:pt>
                      <c:pt idx="44">
                        <c:v>28392118.719999999</c:v>
                      </c:pt>
                      <c:pt idx="45">
                        <c:v>12789726</c:v>
                      </c:pt>
                      <c:pt idx="46">
                        <c:v>14550638</c:v>
                      </c:pt>
                      <c:pt idx="47">
                        <c:v>10485502</c:v>
                      </c:pt>
                      <c:pt idx="48">
                        <c:v>7367088</c:v>
                      </c:pt>
                      <c:pt idx="49">
                        <c:v>18788865</c:v>
                      </c:pt>
                      <c:pt idx="50">
                        <c:v>11117663</c:v>
                      </c:pt>
                      <c:pt idx="51">
                        <c:v>17208918</c:v>
                      </c:pt>
                      <c:pt idx="52">
                        <c:v>6522934</c:v>
                      </c:pt>
                      <c:pt idx="53">
                        <c:v>6004892.5</c:v>
                      </c:pt>
                      <c:pt idx="54">
                        <c:v>7018006</c:v>
                      </c:pt>
                      <c:pt idx="55">
                        <c:v>17369197</c:v>
                      </c:pt>
                      <c:pt idx="56">
                        <c:v>15443305</c:v>
                      </c:pt>
                      <c:pt idx="57">
                        <c:v>6628058</c:v>
                      </c:pt>
                      <c:pt idx="58">
                        <c:v>2540085</c:v>
                      </c:pt>
                      <c:pt idx="59">
                        <c:v>7312546</c:v>
                      </c:pt>
                      <c:pt idx="60">
                        <c:v>4319937</c:v>
                      </c:pt>
                    </c:numCache>
                  </c:numRef>
                </c:val>
                <c:extLst xmlns:c15="http://schemas.microsoft.com/office/drawing/2012/chart">
                  <c:ext xmlns:c16="http://schemas.microsoft.com/office/drawing/2014/chart" uri="{C3380CC4-5D6E-409C-BE32-E72D297353CC}">
                    <c16:uniqueId val="{00000005-3700-48E0-927C-26451AE20F8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'2018 CCCU Survey text only'!$L$16</c15:sqref>
                        </c15:formulaRef>
                      </c:ext>
                    </c:extLst>
                    <c:strCache>
                      <c:ptCount val="1"/>
                      <c:pt idx="0">
                        <c:v>Average Total Federal Gift Aid per enrolled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only'!$L$17:$L$77</c15:sqref>
                        </c15:formulaRef>
                      </c:ext>
                    </c:extLst>
                    <c:numCache>
                      <c:formatCode>"$"#,##0</c:formatCode>
                      <c:ptCount val="61"/>
                      <c:pt idx="0">
                        <c:v>926.14759400473304</c:v>
                      </c:pt>
                      <c:pt idx="1">
                        <c:v>942.67380073800734</c:v>
                      </c:pt>
                      <c:pt idx="2">
                        <c:v>1081.3000404367165</c:v>
                      </c:pt>
                      <c:pt idx="3">
                        <c:v>920.771897810219</c:v>
                      </c:pt>
                      <c:pt idx="4">
                        <c:v>942.3416186723249</c:v>
                      </c:pt>
                      <c:pt idx="5">
                        <c:v>1206.443554260743</c:v>
                      </c:pt>
                      <c:pt idx="6">
                        <c:v>1038.6428571428571</c:v>
                      </c:pt>
                      <c:pt idx="7">
                        <c:v>1092.6630434782608</c:v>
                      </c:pt>
                      <c:pt idx="8">
                        <c:v>1088.8696969696969</c:v>
                      </c:pt>
                      <c:pt idx="9">
                        <c:v>1488.48</c:v>
                      </c:pt>
                      <c:pt idx="10">
                        <c:v>1172.2042889390518</c:v>
                      </c:pt>
                      <c:pt idx="11">
                        <c:v>1040.7431818181819</c:v>
                      </c:pt>
                      <c:pt idx="12">
                        <c:v>1128.3673289183223</c:v>
                      </c:pt>
                      <c:pt idx="13">
                        <c:v>1414.8459958932237</c:v>
                      </c:pt>
                      <c:pt idx="14">
                        <c:v>1124.1049963794351</c:v>
                      </c:pt>
                      <c:pt idx="15">
                        <c:v>1523.2169871794872</c:v>
                      </c:pt>
                      <c:pt idx="16">
                        <c:v>1392.3230337078651</c:v>
                      </c:pt>
                      <c:pt idx="17">
                        <c:v>1231.1413994169095</c:v>
                      </c:pt>
                      <c:pt idx="18">
                        <c:v>1682.3795665634675</c:v>
                      </c:pt>
                      <c:pt idx="19">
                        <c:v>1410.6389842141386</c:v>
                      </c:pt>
                      <c:pt idx="20">
                        <c:v>1344.1357702349869</c:v>
                      </c:pt>
                      <c:pt idx="21">
                        <c:v>1122.0525048169557</c:v>
                      </c:pt>
                      <c:pt idx="22">
                        <c:v>1549.5286439448876</c:v>
                      </c:pt>
                      <c:pt idx="23">
                        <c:v>1688.6124031007753</c:v>
                      </c:pt>
                      <c:pt idx="24">
                        <c:v>1328.0479323308271</c:v>
                      </c:pt>
                      <c:pt idx="25">
                        <c:v>1722.5516826923076</c:v>
                      </c:pt>
                      <c:pt idx="26">
                        <c:v>1422.2344740177439</c:v>
                      </c:pt>
                      <c:pt idx="27">
                        <c:v>1597.191435768262</c:v>
                      </c:pt>
                      <c:pt idx="28">
                        <c:v>1599.0595432300163</c:v>
                      </c:pt>
                      <c:pt idx="29">
                        <c:v>1685.1069042316258</c:v>
                      </c:pt>
                      <c:pt idx="30">
                        <c:v>1534.8250836120401</c:v>
                      </c:pt>
                      <c:pt idx="31">
                        <c:v>1722.599455040872</c:v>
                      </c:pt>
                      <c:pt idx="32">
                        <c:v>1468.8139534883721</c:v>
                      </c:pt>
                      <c:pt idx="33">
                        <c:v>1833.6971375807941</c:v>
                      </c:pt>
                      <c:pt idx="34">
                        <c:v>1473.6748270356572</c:v>
                      </c:pt>
                      <c:pt idx="35">
                        <c:v>2221.537912087912</c:v>
                      </c:pt>
                      <c:pt idx="36">
                        <c:v>1427.2640965119328</c:v>
                      </c:pt>
                      <c:pt idx="37">
                        <c:v>1873.6550218340612</c:v>
                      </c:pt>
                      <c:pt idx="38">
                        <c:v>1865.8665496049166</c:v>
                      </c:pt>
                      <c:pt idx="39">
                        <c:v>1801.965811965812</c:v>
                      </c:pt>
                      <c:pt idx="40">
                        <c:v>2333.4261838440111</c:v>
                      </c:pt>
                      <c:pt idx="41">
                        <c:v>2173.431818181818</c:v>
                      </c:pt>
                      <c:pt idx="42">
                        <c:v>1663.7386253630202</c:v>
                      </c:pt>
                      <c:pt idx="43">
                        <c:v>1685.3163841807909</c:v>
                      </c:pt>
                      <c:pt idx="44">
                        <c:v>2401.8844026548672</c:v>
                      </c:pt>
                      <c:pt idx="45">
                        <c:v>2252.5164960182024</c:v>
                      </c:pt>
                      <c:pt idx="46">
                        <c:v>1853.9482758620691</c:v>
                      </c:pt>
                      <c:pt idx="47">
                        <c:v>2137.5361963190185</c:v>
                      </c:pt>
                      <c:pt idx="48">
                        <c:v>2323.9981981981982</c:v>
                      </c:pt>
                      <c:pt idx="49">
                        <c:v>2214.5311871227364</c:v>
                      </c:pt>
                      <c:pt idx="50">
                        <c:v>2218.4983089064262</c:v>
                      </c:pt>
                      <c:pt idx="51">
                        <c:v>2070.7531687791861</c:v>
                      </c:pt>
                      <c:pt idx="52">
                        <c:v>3054.06103286385</c:v>
                      </c:pt>
                      <c:pt idx="53">
                        <c:v>1802.2693452380952</c:v>
                      </c:pt>
                      <c:pt idx="54">
                        <c:v>2409.939393939394</c:v>
                      </c:pt>
                      <c:pt idx="55">
                        <c:v>1993.4297658862877</c:v>
                      </c:pt>
                      <c:pt idx="56">
                        <c:v>2496.8447024673442</c:v>
                      </c:pt>
                      <c:pt idx="57">
                        <c:v>2508.1782682512735</c:v>
                      </c:pt>
                      <c:pt idx="58">
                        <c:v>1725.9111747851002</c:v>
                      </c:pt>
                      <c:pt idx="59">
                        <c:v>1713.0487571701722</c:v>
                      </c:pt>
                      <c:pt idx="60">
                        <c:v>2475.4170212765957</c:v>
                      </c:pt>
                    </c:numCache>
                  </c:numRef>
                </c:val>
                <c:extLst xmlns:c15="http://schemas.microsoft.com/office/drawing/2012/chart">
                  <c:ext xmlns:c16="http://schemas.microsoft.com/office/drawing/2014/chart" uri="{C3380CC4-5D6E-409C-BE32-E72D297353CC}">
                    <c16:uniqueId val="{00000006-3700-48E0-927C-26451AE20F8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'2018 CCCU Survey text only'!$N$16</c15:sqref>
                        </c15:formulaRef>
                      </c:ext>
                    </c:extLst>
                    <c:strCache>
                      <c:ptCount val="1"/>
                      <c:pt idx="0">
                        <c:v>Average State Gift Aid - Traditional Undergraduate per enrolled</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only'!$N$17:$N$77</c15:sqref>
                        </c15:formulaRef>
                      </c:ext>
                    </c:extLst>
                    <c:numCache>
                      <c:formatCode>"$"#,##0</c:formatCode>
                      <c:ptCount val="61"/>
                      <c:pt idx="0">
                        <c:v>875.58900867735997</c:v>
                      </c:pt>
                      <c:pt idx="1">
                        <c:v>1519.8907749077491</c:v>
                      </c:pt>
                      <c:pt idx="2">
                        <c:v>266.34330772341286</c:v>
                      </c:pt>
                      <c:pt idx="3">
                        <c:v>874.6762773722628</c:v>
                      </c:pt>
                      <c:pt idx="4">
                        <c:v>1445.6577750833585</c:v>
                      </c:pt>
                      <c:pt idx="5">
                        <c:v>1796.8397669337219</c:v>
                      </c:pt>
                      <c:pt idx="6">
                        <c:v>810.12079831932772</c:v>
                      </c:pt>
                      <c:pt idx="7">
                        <c:v>203.36098398169335</c:v>
                      </c:pt>
                      <c:pt idx="8">
                        <c:v>565.00165289256199</c:v>
                      </c:pt>
                      <c:pt idx="9">
                        <c:v>1857.7443373493975</c:v>
                      </c:pt>
                      <c:pt idx="10">
                        <c:v>1669.0553047404064</c:v>
                      </c:pt>
                      <c:pt idx="11">
                        <c:v>934.67379679144381</c:v>
                      </c:pt>
                      <c:pt idx="12">
                        <c:v>675.02759381898454</c:v>
                      </c:pt>
                      <c:pt idx="13">
                        <c:v>327.46817248459956</c:v>
                      </c:pt>
                      <c:pt idx="14">
                        <c:v>562.40115858073864</c:v>
                      </c:pt>
                      <c:pt idx="15">
                        <c:v>1355.5573717948719</c:v>
                      </c:pt>
                      <c:pt idx="16">
                        <c:v>1741.2696629213483</c:v>
                      </c:pt>
                      <c:pt idx="17">
                        <c:v>1581.3739067055394</c:v>
                      </c:pt>
                      <c:pt idx="18">
                        <c:v>552.77894736842109</c:v>
                      </c:pt>
                      <c:pt idx="19">
                        <c:v>852.60878517501715</c:v>
                      </c:pt>
                      <c:pt idx="20">
                        <c:v>2186.279373368146</c:v>
                      </c:pt>
                      <c:pt idx="21">
                        <c:v>879.61705202312135</c:v>
                      </c:pt>
                      <c:pt idx="22">
                        <c:v>952.74329224075416</c:v>
                      </c:pt>
                      <c:pt idx="23">
                        <c:v>2040.5415282392028</c:v>
                      </c:pt>
                      <c:pt idx="24">
                        <c:v>1558.999060150376</c:v>
                      </c:pt>
                      <c:pt idx="25">
                        <c:v>2607.678685897436</c:v>
                      </c:pt>
                      <c:pt idx="26">
                        <c:v>1958.0817490494296</c:v>
                      </c:pt>
                      <c:pt idx="27">
                        <c:v>1565.9136379992804</c:v>
                      </c:pt>
                      <c:pt idx="28">
                        <c:v>1321.4086460032627</c:v>
                      </c:pt>
                      <c:pt idx="29">
                        <c:v>1069.2316258351893</c:v>
                      </c:pt>
                      <c:pt idx="30">
                        <c:v>1117.2652173913043</c:v>
                      </c:pt>
                      <c:pt idx="31">
                        <c:v>1083.0345140781108</c:v>
                      </c:pt>
                      <c:pt idx="32">
                        <c:v>928.58139534883719</c:v>
                      </c:pt>
                      <c:pt idx="33">
                        <c:v>2524.0729455216988</c:v>
                      </c:pt>
                      <c:pt idx="34">
                        <c:v>438.32464076636506</c:v>
                      </c:pt>
                      <c:pt idx="35">
                        <c:v>3794.3369963369964</c:v>
                      </c:pt>
                      <c:pt idx="36">
                        <c:v>1547.2950432730133</c:v>
                      </c:pt>
                      <c:pt idx="37">
                        <c:v>303.10262008733622</c:v>
                      </c:pt>
                      <c:pt idx="38">
                        <c:v>170.08428446005269</c:v>
                      </c:pt>
                      <c:pt idx="39">
                        <c:v>1027.679012345679</c:v>
                      </c:pt>
                      <c:pt idx="40">
                        <c:v>2512.8857938718661</c:v>
                      </c:pt>
                      <c:pt idx="41">
                        <c:v>1904.45</c:v>
                      </c:pt>
                      <c:pt idx="42">
                        <c:v>1797.3339787028074</c:v>
                      </c:pt>
                      <c:pt idx="43">
                        <c:v>1603.7401129943503</c:v>
                      </c:pt>
                      <c:pt idx="44">
                        <c:v>2800.575221238938</c:v>
                      </c:pt>
                      <c:pt idx="45">
                        <c:v>1431.9499431171787</c:v>
                      </c:pt>
                      <c:pt idx="46">
                        <c:v>2275.5541871921182</c:v>
                      </c:pt>
                      <c:pt idx="47">
                        <c:v>3569.5889570552149</c:v>
                      </c:pt>
                      <c:pt idx="48">
                        <c:v>1694</c:v>
                      </c:pt>
                      <c:pt idx="49">
                        <c:v>1131.6827632461436</c:v>
                      </c:pt>
                      <c:pt idx="50">
                        <c:v>548.84441939120632</c:v>
                      </c:pt>
                      <c:pt idx="51">
                        <c:v>49.062041360907273</c:v>
                      </c:pt>
                      <c:pt idx="52">
                        <c:v>814.06103286384973</c:v>
                      </c:pt>
                      <c:pt idx="53">
                        <c:v>585.44642857142856</c:v>
                      </c:pt>
                      <c:pt idx="54">
                        <c:v>834.68181818181813</c:v>
                      </c:pt>
                      <c:pt idx="55">
                        <c:v>2679.8773690078037</c:v>
                      </c:pt>
                      <c:pt idx="56">
                        <c:v>1160.8127721335268</c:v>
                      </c:pt>
                      <c:pt idx="57">
                        <c:v>1628.6757215619693</c:v>
                      </c:pt>
                      <c:pt idx="58">
                        <c:v>1129.051575931232</c:v>
                      </c:pt>
                      <c:pt idx="59">
                        <c:v>1576.6462715105163</c:v>
                      </c:pt>
                      <c:pt idx="60">
                        <c:v>1917.4468085106382</c:v>
                      </c:pt>
                    </c:numCache>
                  </c:numRef>
                </c:val>
                <c:extLst xmlns:c15="http://schemas.microsoft.com/office/drawing/2012/chart">
                  <c:ext xmlns:c16="http://schemas.microsoft.com/office/drawing/2014/chart" uri="{C3380CC4-5D6E-409C-BE32-E72D297353CC}">
                    <c16:uniqueId val="{00000007-3700-48E0-927C-26451AE20F8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'2018 CCCU Survey text only'!$O$16</c15:sqref>
                        </c15:formulaRef>
                      </c:ext>
                    </c:extLst>
                    <c:strCache>
                      <c:ptCount val="1"/>
                      <c:pt idx="0">
                        <c:v>Combined Federal &amp; State Gift Aid as a % of Net T&amp;F Revenue</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only'!$O$17:$O$77</c15:sqref>
                        </c15:formulaRef>
                      </c:ext>
                    </c:extLst>
                    <c:numCache>
                      <c:formatCode>0.0%</c:formatCode>
                      <c:ptCount val="61"/>
                      <c:pt idx="0">
                        <c:v>4.7834924127218514E-2</c:v>
                      </c:pt>
                      <c:pt idx="1">
                        <c:v>9.9687390095980002E-2</c:v>
                      </c:pt>
                      <c:pt idx="2">
                        <c:v>5.5136846741787413E-2</c:v>
                      </c:pt>
                      <c:pt idx="3">
                        <c:v>9.3519853384820578E-2</c:v>
                      </c:pt>
                      <c:pt idx="4">
                        <c:v>0.12480400583913445</c:v>
                      </c:pt>
                      <c:pt idx="5">
                        <c:v>0.12687112626143221</c:v>
                      </c:pt>
                      <c:pt idx="6">
                        <c:v>9.6973363142702537E-2</c:v>
                      </c:pt>
                      <c:pt idx="7">
                        <c:v>6.908365484904011E-2</c:v>
                      </c:pt>
                      <c:pt idx="8">
                        <c:v>8.8474661521274742E-2</c:v>
                      </c:pt>
                      <c:pt idx="9">
                        <c:v>0.14304415295554057</c:v>
                      </c:pt>
                      <c:pt idx="10">
                        <c:v>0.16318274358024731</c:v>
                      </c:pt>
                      <c:pt idx="11">
                        <c:v>0.12980525218163375</c:v>
                      </c:pt>
                      <c:pt idx="12">
                        <c:v>0.11358121056576306</c:v>
                      </c:pt>
                      <c:pt idx="13">
                        <c:v>8.8282779573025327E-2</c:v>
                      </c:pt>
                      <c:pt idx="14">
                        <c:v>0.11401097529384052</c:v>
                      </c:pt>
                      <c:pt idx="15">
                        <c:v>0.14712850158841154</c:v>
                      </c:pt>
                      <c:pt idx="16">
                        <c:v>0.18390516765148129</c:v>
                      </c:pt>
                      <c:pt idx="17">
                        <c:v>0.19351883558037131</c:v>
                      </c:pt>
                      <c:pt idx="18">
                        <c:v>0.11373346184418875</c:v>
                      </c:pt>
                      <c:pt idx="19">
                        <c:v>0.13956805648017492</c:v>
                      </c:pt>
                      <c:pt idx="20">
                        <c:v>0.23626098090620565</c:v>
                      </c:pt>
                      <c:pt idx="21">
                        <c:v>0.17216367909521413</c:v>
                      </c:pt>
                      <c:pt idx="22">
                        <c:v>0.1605479870161442</c:v>
                      </c:pt>
                      <c:pt idx="23">
                        <c:v>0.22930791885228985</c:v>
                      </c:pt>
                      <c:pt idx="24">
                        <c:v>0.22596967663309364</c:v>
                      </c:pt>
                      <c:pt idx="25">
                        <c:v>0.26583325839937522</c:v>
                      </c:pt>
                      <c:pt idx="26">
                        <c:v>0.25364706828910333</c:v>
                      </c:pt>
                      <c:pt idx="27">
                        <c:v>0.2224892039088866</c:v>
                      </c:pt>
                      <c:pt idx="28">
                        <c:v>0.20674696658009514</c:v>
                      </c:pt>
                      <c:pt idx="29">
                        <c:v>0.19262752657569476</c:v>
                      </c:pt>
                      <c:pt idx="30">
                        <c:v>0.20505204167678384</c:v>
                      </c:pt>
                      <c:pt idx="31">
                        <c:v>0.19427616068415332</c:v>
                      </c:pt>
                      <c:pt idx="32">
                        <c:v>0.19893902363796351</c:v>
                      </c:pt>
                      <c:pt idx="33">
                        <c:v>0.28992843976121441</c:v>
                      </c:pt>
                      <c:pt idx="34">
                        <c:v>0.16267829468140493</c:v>
                      </c:pt>
                      <c:pt idx="35">
                        <c:v>0.3491893225240767</c:v>
                      </c:pt>
                      <c:pt idx="36">
                        <c:v>0.27160621780765964</c:v>
                      </c:pt>
                      <c:pt idx="37">
                        <c:v>0.153162828422927</c:v>
                      </c:pt>
                      <c:pt idx="38">
                        <c:v>0.14560363541313021</c:v>
                      </c:pt>
                      <c:pt idx="39">
                        <c:v>0.21471812956118641</c:v>
                      </c:pt>
                      <c:pt idx="40">
                        <c:v>0.29601909775017732</c:v>
                      </c:pt>
                      <c:pt idx="41">
                        <c:v>0.28006885064153864</c:v>
                      </c:pt>
                      <c:pt idx="42">
                        <c:v>0.31367351051519993</c:v>
                      </c:pt>
                      <c:pt idx="43">
                        <c:v>0.2965492755424517</c:v>
                      </c:pt>
                      <c:pt idx="44">
                        <c:v>0.33129077448433553</c:v>
                      </c:pt>
                      <c:pt idx="45">
                        <c:v>0.25322246934766235</c:v>
                      </c:pt>
                      <c:pt idx="46">
                        <c:v>0.34567102830817453</c:v>
                      </c:pt>
                      <c:pt idx="47">
                        <c:v>0.44359411690541856</c:v>
                      </c:pt>
                      <c:pt idx="48">
                        <c:v>0.3026961263391994</c:v>
                      </c:pt>
                      <c:pt idx="49">
                        <c:v>0.26554052094152575</c:v>
                      </c:pt>
                      <c:pt idx="50">
                        <c:v>0.22078677866022742</c:v>
                      </c:pt>
                      <c:pt idx="51">
                        <c:v>0.18464862230152995</c:v>
                      </c:pt>
                      <c:pt idx="52">
                        <c:v>0.25261945008181902</c:v>
                      </c:pt>
                      <c:pt idx="53">
                        <c:v>0.26720628221071402</c:v>
                      </c:pt>
                      <c:pt idx="54">
                        <c:v>0.27462287721042133</c:v>
                      </c:pt>
                      <c:pt idx="55">
                        <c:v>0.48268857794634945</c:v>
                      </c:pt>
                      <c:pt idx="56">
                        <c:v>0.32637133048916667</c:v>
                      </c:pt>
                      <c:pt idx="57">
                        <c:v>0.36762004798388914</c:v>
                      </c:pt>
                      <c:pt idx="58">
                        <c:v>0.39226325103293791</c:v>
                      </c:pt>
                      <c:pt idx="59">
                        <c:v>0.47056401422979083</c:v>
                      </c:pt>
                      <c:pt idx="60">
                        <c:v>0.47793428468979987</c:v>
                      </c:pt>
                    </c:numCache>
                  </c:numRef>
                </c:val>
                <c:extLst xmlns:c15="http://schemas.microsoft.com/office/drawing/2012/chart">
                  <c:ext xmlns:c16="http://schemas.microsoft.com/office/drawing/2014/chart" uri="{C3380CC4-5D6E-409C-BE32-E72D297353CC}">
                    <c16:uniqueId val="{00000008-3700-48E0-927C-26451AE20F80}"/>
                  </c:ext>
                </c:extLst>
              </c15:ser>
            </c15:filteredBarSeries>
          </c:ext>
        </c:extLst>
      </c:barChart>
      <c:lineChart>
        <c:grouping val="standard"/>
        <c:varyColors val="0"/>
        <c:ser>
          <c:idx val="9"/>
          <c:order val="8"/>
          <c:tx>
            <c:strRef>
              <c:f>'2018 CCCU Survey text only'!$Q$16</c:f>
              <c:strCache>
                <c:ptCount val="1"/>
                <c:pt idx="0">
                  <c:v>Combined Federal &amp; State Gift Aid and Loans as a % of Net T&amp;F Revenue</c:v>
                </c:pt>
              </c:strCache>
              <c:extLst xmlns:c15="http://schemas.microsoft.com/office/drawing/2012/chart"/>
            </c:strRef>
          </c:tx>
          <c:spPr>
            <a:ln w="28575" cap="rnd">
              <a:solidFill>
                <a:schemeClr val="accent4">
                  <a:lumMod val="60000"/>
                </a:schemeClr>
              </a:solidFill>
              <a:round/>
            </a:ln>
            <a:effectLst/>
          </c:spPr>
          <c:marker>
            <c:symbol val="none"/>
          </c:marker>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extLst xmlns:c15="http://schemas.microsoft.com/office/drawing/2012/chart"/>
            </c:strRef>
          </c:cat>
          <c:val>
            <c:numRef>
              <c:f>'2018 CCCU Survey text only'!$Q$17:$Q$77</c:f>
              <c:numCache>
                <c:formatCode>0.0%</c:formatCode>
                <c:ptCount val="61"/>
                <c:pt idx="0">
                  <c:v>0.267234252575416</c:v>
                </c:pt>
                <c:pt idx="1">
                  <c:v>0.46406904102569557</c:v>
                </c:pt>
                <c:pt idx="2">
                  <c:v>0.31033405624381172</c:v>
                </c:pt>
                <c:pt idx="3">
                  <c:v>0.57645033886425168</c:v>
                </c:pt>
                <c:pt idx="4">
                  <c:v>0.31966788235562871</c:v>
                </c:pt>
                <c:pt idx="5">
                  <c:v>0.52240187144316941</c:v>
                </c:pt>
                <c:pt idx="6">
                  <c:v>0.44501588496596972</c:v>
                </c:pt>
                <c:pt idx="7">
                  <c:v>0.53824094160035063</c:v>
                </c:pt>
                <c:pt idx="8">
                  <c:v>0.35675358112160299</c:v>
                </c:pt>
                <c:pt idx="9">
                  <c:v>0.5466669770804794</c:v>
                </c:pt>
                <c:pt idx="10">
                  <c:v>0.63678555793864366</c:v>
                </c:pt>
                <c:pt idx="11">
                  <c:v>0.617050281538569</c:v>
                </c:pt>
                <c:pt idx="12">
                  <c:v>0.52278783291209152</c:v>
                </c:pt>
                <c:pt idx="13">
                  <c:v>0.53127472560721145</c:v>
                </c:pt>
                <c:pt idx="14">
                  <c:v>0.56533380835764746</c:v>
                </c:pt>
                <c:pt idx="15">
                  <c:v>0.53566998506334906</c:v>
                </c:pt>
                <c:pt idx="16">
                  <c:v>0.7473914955076264</c:v>
                </c:pt>
                <c:pt idx="17">
                  <c:v>0.63214214142527791</c:v>
                </c:pt>
                <c:pt idx="18">
                  <c:v>0.47757400819113349</c:v>
                </c:pt>
                <c:pt idx="19">
                  <c:v>0.57291214453190287</c:v>
                </c:pt>
                <c:pt idx="20">
                  <c:v>0.68630253169776745</c:v>
                </c:pt>
                <c:pt idx="21">
                  <c:v>0.66597371133779293</c:v>
                </c:pt>
                <c:pt idx="22">
                  <c:v>0.51337614913242058</c:v>
                </c:pt>
                <c:pt idx="23">
                  <c:v>0.73578475865211246</c:v>
                </c:pt>
                <c:pt idx="24">
                  <c:v>0.74702372873675538</c:v>
                </c:pt>
                <c:pt idx="25">
                  <c:v>0.62628055903553004</c:v>
                </c:pt>
                <c:pt idx="26">
                  <c:v>0.64644032211862723</c:v>
                </c:pt>
                <c:pt idx="27">
                  <c:v>0.70816341314216413</c:v>
                </c:pt>
                <c:pt idx="28">
                  <c:v>0.77786544384816891</c:v>
                </c:pt>
                <c:pt idx="29">
                  <c:v>0.75271893874163731</c:v>
                </c:pt>
                <c:pt idx="30">
                  <c:v>0.85053893150813165</c:v>
                </c:pt>
                <c:pt idx="31">
                  <c:v>0.68871637104308148</c:v>
                </c:pt>
                <c:pt idx="32">
                  <c:v>0.72203008901226884</c:v>
                </c:pt>
                <c:pt idx="33">
                  <c:v>0.79260038405129263</c:v>
                </c:pt>
                <c:pt idx="34">
                  <c:v>0.68644596815684</c:v>
                </c:pt>
                <c:pt idx="35">
                  <c:v>0.6925093108885918</c:v>
                </c:pt>
                <c:pt idx="36">
                  <c:v>0.81163272660769858</c:v>
                </c:pt>
                <c:pt idx="37">
                  <c:v>0.7098607130904131</c:v>
                </c:pt>
                <c:pt idx="38">
                  <c:v>0.59453388305222954</c:v>
                </c:pt>
                <c:pt idx="39">
                  <c:v>0.90787707777372306</c:v>
                </c:pt>
                <c:pt idx="40">
                  <c:v>0.72409826230754426</c:v>
                </c:pt>
                <c:pt idx="41">
                  <c:v>0.79139610482521616</c:v>
                </c:pt>
                <c:pt idx="42">
                  <c:v>1.2523747120029192</c:v>
                </c:pt>
                <c:pt idx="43">
                  <c:v>1.1343419977545994</c:v>
                </c:pt>
                <c:pt idx="44">
                  <c:v>0.95497629526677341</c:v>
                </c:pt>
                <c:pt idx="45">
                  <c:v>0.85084746928902155</c:v>
                </c:pt>
                <c:pt idx="46">
                  <c:v>1.0716991241208804</c:v>
                </c:pt>
                <c:pt idx="47">
                  <c:v>1.0324896223375857</c:v>
                </c:pt>
                <c:pt idx="48">
                  <c:v>1.0011342337705211</c:v>
                </c:pt>
                <c:pt idx="49">
                  <c:v>0.75295735000490982</c:v>
                </c:pt>
                <c:pt idx="50">
                  <c:v>0.83735052951326194</c:v>
                </c:pt>
                <c:pt idx="51">
                  <c:v>0.86942950161073473</c:v>
                </c:pt>
                <c:pt idx="52">
                  <c:v>0.74806199173562082</c:v>
                </c:pt>
                <c:pt idx="53">
                  <c:v>1.1026039183882144</c:v>
                </c:pt>
                <c:pt idx="54">
                  <c:v>1.05116282317228</c:v>
                </c:pt>
                <c:pt idx="55">
                  <c:v>0.94248127878335419</c:v>
                </c:pt>
                <c:pt idx="56">
                  <c:v>1.0644189828537352</c:v>
                </c:pt>
                <c:pt idx="57">
                  <c:v>1.0198329586132169</c:v>
                </c:pt>
                <c:pt idx="58">
                  <c:v>1.1344584925307619</c:v>
                </c:pt>
                <c:pt idx="59">
                  <c:v>1.541361244086533</c:v>
                </c:pt>
                <c:pt idx="60">
                  <c:v>1.4207494229661219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3700-48E0-927C-26451AE20F80}"/>
            </c:ext>
          </c:extLst>
        </c:ser>
        <c:dLbls>
          <c:showLegendKey val="0"/>
          <c:showVal val="0"/>
          <c:showCatName val="0"/>
          <c:showSerName val="0"/>
          <c:showPercent val="0"/>
          <c:showBubbleSize val="0"/>
        </c:dLbls>
        <c:marker val="1"/>
        <c:smooth val="0"/>
        <c:axId val="2009677855"/>
        <c:axId val="1892444399"/>
        <c:extLst/>
      </c:lineChart>
      <c:catAx>
        <c:axId val="416046127"/>
        <c:scaling>
          <c:orientation val="minMax"/>
        </c:scaling>
        <c:delete val="1"/>
        <c:axPos val="b"/>
        <c:numFmt formatCode="General" sourceLinked="1"/>
        <c:majorTickMark val="none"/>
        <c:minorTickMark val="none"/>
        <c:tickLblPos val="nextTo"/>
        <c:crossAx val="2011763839"/>
        <c:crosses val="autoZero"/>
        <c:auto val="1"/>
        <c:lblAlgn val="ctr"/>
        <c:lblOffset val="100"/>
        <c:noMultiLvlLbl val="0"/>
      </c:catAx>
      <c:valAx>
        <c:axId val="2011763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6046127"/>
        <c:crosses val="autoZero"/>
        <c:crossBetween val="between"/>
      </c:valAx>
      <c:valAx>
        <c:axId val="1892444399"/>
        <c:scaling>
          <c:orientation val="minMax"/>
        </c:scaling>
        <c:delete val="1"/>
        <c:axPos val="r"/>
        <c:numFmt formatCode="0.0%" sourceLinked="1"/>
        <c:majorTickMark val="out"/>
        <c:minorTickMark val="none"/>
        <c:tickLblPos val="nextTo"/>
        <c:crossAx val="2009677855"/>
        <c:crosses val="max"/>
        <c:crossBetween val="between"/>
      </c:valAx>
      <c:catAx>
        <c:axId val="2009677855"/>
        <c:scaling>
          <c:orientation val="minMax"/>
        </c:scaling>
        <c:delete val="1"/>
        <c:axPos val="b"/>
        <c:numFmt formatCode="General" sourceLinked="1"/>
        <c:majorTickMark val="out"/>
        <c:minorTickMark val="none"/>
        <c:tickLblPos val="nextTo"/>
        <c:crossAx val="18924443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Government</a:t>
            </a:r>
            <a:r>
              <a:rPr lang="en-US" sz="1600" b="1" baseline="0" dirty="0"/>
              <a:t> Grants &amp; Loans as a Percent of Net Tuition &amp; Fee Revenue</a:t>
            </a:r>
          </a:p>
          <a:p>
            <a:pPr>
              <a:defRPr/>
            </a:pPr>
            <a:r>
              <a:rPr lang="en-US" sz="1600" b="1" baseline="0" dirty="0"/>
              <a:t>at CCCU Schools in 2017-18 (Bethel Study respondents - 61 schools)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3"/>
          <c:tx>
            <c:strRef>
              <c:f>'2018 CCCU Survey text only'!$K$16</c:f>
              <c:strCache>
                <c:ptCount val="1"/>
                <c:pt idx="0">
                  <c:v>2017-18 Total Federal Gift Aid as a &amp; of Total Net T&amp;F Revenue</c:v>
                </c:pt>
              </c:strCache>
            </c:strRef>
          </c:tx>
          <c:spPr>
            <a:solidFill>
              <a:srgbClr val="FF0000"/>
            </a:solidFill>
            <a:ln>
              <a:solidFill>
                <a:schemeClr val="bg1">
                  <a:lumMod val="50000"/>
                </a:schemeClr>
              </a:solidFill>
            </a:ln>
            <a:effectLst/>
          </c:spPr>
          <c:invertIfNegative val="0"/>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f>'2018 CCCU Survey text only'!$K$17:$K$77</c:f>
              <c:numCache>
                <c:formatCode>0.0%</c:formatCode>
                <c:ptCount val="61"/>
                <c:pt idx="0">
                  <c:v>2.458861069030481E-2</c:v>
                </c:pt>
                <c:pt idx="1">
                  <c:v>3.8160498139541164E-2</c:v>
                </c:pt>
                <c:pt idx="2">
                  <c:v>4.4239801793882101E-2</c:v>
                </c:pt>
                <c:pt idx="3">
                  <c:v>4.796042240279242E-2</c:v>
                </c:pt>
                <c:pt idx="4">
                  <c:v>4.9249597460857962E-2</c:v>
                </c:pt>
                <c:pt idx="5">
                  <c:v>5.0965172489630339E-2</c:v>
                </c:pt>
                <c:pt idx="6">
                  <c:v>5.4480025428728235E-2</c:v>
                </c:pt>
                <c:pt idx="7">
                  <c:v>5.8243639749407577E-2</c:v>
                </c:pt>
                <c:pt idx="8">
                  <c:v>5.8249620134111578E-2</c:v>
                </c:pt>
                <c:pt idx="9">
                  <c:v>6.3629434050413769E-2</c:v>
                </c:pt>
                <c:pt idx="10">
                  <c:v>6.7323490022217033E-2</c:v>
                </c:pt>
                <c:pt idx="11">
                  <c:v>6.8387551911854721E-2</c:v>
                </c:pt>
                <c:pt idx="12">
                  <c:v>7.1066700679664904E-2</c:v>
                </c:pt>
                <c:pt idx="13">
                  <c:v>7.1690019774971386E-2</c:v>
                </c:pt>
                <c:pt idx="14">
                  <c:v>7.5991603465523638E-2</c:v>
                </c:pt>
                <c:pt idx="15">
                  <c:v>7.7848627565787185E-2</c:v>
                </c:pt>
                <c:pt idx="16">
                  <c:v>8.1713044970554469E-2</c:v>
                </c:pt>
                <c:pt idx="17">
                  <c:v>8.4710312342590494E-2</c:v>
                </c:pt>
                <c:pt idx="18">
                  <c:v>8.5605942955963299E-2</c:v>
                </c:pt>
                <c:pt idx="19">
                  <c:v>8.6990096305307699E-2</c:v>
                </c:pt>
                <c:pt idx="20">
                  <c:v>8.9951697641634382E-2</c:v>
                </c:pt>
                <c:pt idx="21">
                  <c:v>9.6507781070640217E-2</c:v>
                </c:pt>
                <c:pt idx="22">
                  <c:v>9.9419132274019564E-2</c:v>
                </c:pt>
                <c:pt idx="23">
                  <c:v>0.10383379260616032</c:v>
                </c:pt>
                <c:pt idx="24">
                  <c:v>0.10394654558917765</c:v>
                </c:pt>
                <c:pt idx="25">
                  <c:v>0.10574761331244234</c:v>
                </c:pt>
                <c:pt idx="26">
                  <c:v>0.10671948449455078</c:v>
                </c:pt>
                <c:pt idx="27">
                  <c:v>0.11234462426849104</c:v>
                </c:pt>
                <c:pt idx="28">
                  <c:v>0.1132012706601513</c:v>
                </c:pt>
                <c:pt idx="29">
                  <c:v>0.1178497020008249</c:v>
                </c:pt>
                <c:pt idx="30">
                  <c:v>0.11866828851654264</c:v>
                </c:pt>
                <c:pt idx="31">
                  <c:v>0.11928142166992808</c:v>
                </c:pt>
                <c:pt idx="32">
                  <c:v>0.12188411642431841</c:v>
                </c:pt>
                <c:pt idx="33">
                  <c:v>0.12199839366350998</c:v>
                </c:pt>
                <c:pt idx="34">
                  <c:v>0.12538440089246847</c:v>
                </c:pt>
                <c:pt idx="35">
                  <c:v>0.1289483791288864</c:v>
                </c:pt>
                <c:pt idx="36">
                  <c:v>0.13032311171137081</c:v>
                </c:pt>
                <c:pt idx="37">
                  <c:v>0.13183567022170514</c:v>
                </c:pt>
                <c:pt idx="38">
                  <c:v>0.13343983964278777</c:v>
                </c:pt>
                <c:pt idx="39">
                  <c:v>0.13673614630155845</c:v>
                </c:pt>
                <c:pt idx="40">
                  <c:v>0.1425287345891621</c:v>
                </c:pt>
                <c:pt idx="41">
                  <c:v>0.14927125856171422</c:v>
                </c:pt>
                <c:pt idx="42">
                  <c:v>0.15078294936208333</c:v>
                </c:pt>
                <c:pt idx="43">
                  <c:v>0.15195219456335921</c:v>
                </c:pt>
                <c:pt idx="44">
                  <c:v>0.1529511426331483</c:v>
                </c:pt>
                <c:pt idx="45">
                  <c:v>0.15480878949244103</c:v>
                </c:pt>
                <c:pt idx="46">
                  <c:v>0.15518968996411017</c:v>
                </c:pt>
                <c:pt idx="47">
                  <c:v>0.16614292763474747</c:v>
                </c:pt>
                <c:pt idx="48">
                  <c:v>0.1750785384944499</c:v>
                </c:pt>
                <c:pt idx="49">
                  <c:v>0.17573525596144313</c:v>
                </c:pt>
                <c:pt idx="50">
                  <c:v>0.17699834938331913</c:v>
                </c:pt>
                <c:pt idx="51">
                  <c:v>0.18037502415898549</c:v>
                </c:pt>
                <c:pt idx="52">
                  <c:v>0.19945472390185154</c:v>
                </c:pt>
                <c:pt idx="53">
                  <c:v>0.20168970551929113</c:v>
                </c:pt>
                <c:pt idx="54">
                  <c:v>0.20397588716795056</c:v>
                </c:pt>
                <c:pt idx="55">
                  <c:v>0.20589397425799247</c:v>
                </c:pt>
                <c:pt idx="56">
                  <c:v>0.22279246573191425</c:v>
                </c:pt>
                <c:pt idx="57">
                  <c:v>0.22288836337883586</c:v>
                </c:pt>
                <c:pt idx="58">
                  <c:v>0.23713497776649206</c:v>
                </c:pt>
                <c:pt idx="59">
                  <c:v>0.24503763805383241</c:v>
                </c:pt>
                <c:pt idx="60">
                  <c:v>0.26932013128895166</c:v>
                </c:pt>
              </c:numCache>
            </c:numRef>
          </c:val>
          <c:extLst>
            <c:ext xmlns:c16="http://schemas.microsoft.com/office/drawing/2014/chart" uri="{C3380CC4-5D6E-409C-BE32-E72D297353CC}">
              <c16:uniqueId val="{00000000-3700-48E0-927C-26451AE20F80}"/>
            </c:ext>
          </c:extLst>
        </c:ser>
        <c:ser>
          <c:idx val="5"/>
          <c:order val="5"/>
          <c:tx>
            <c:strRef>
              <c:f>'2018 CCCU Survey text only'!$M$16</c:f>
              <c:strCache>
                <c:ptCount val="1"/>
                <c:pt idx="0">
                  <c:v>2017-18 Total State Gift Aid as a &amp; of Total Net T&amp;F Revenue</c:v>
                </c:pt>
              </c:strCache>
            </c:strRef>
          </c:tx>
          <c:spPr>
            <a:solidFill>
              <a:srgbClr val="FFFF00"/>
            </a:solidFill>
            <a:ln>
              <a:solidFill>
                <a:schemeClr val="tx1">
                  <a:lumMod val="65000"/>
                  <a:lumOff val="35000"/>
                </a:schemeClr>
              </a:solidFill>
            </a:ln>
            <a:effectLst/>
          </c:spPr>
          <c:invertIfNegative val="0"/>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f>'2018 CCCU Survey text only'!$M$17:$M$77</c:f>
              <c:numCache>
                <c:formatCode>0.0%</c:formatCode>
                <c:ptCount val="61"/>
                <c:pt idx="0">
                  <c:v>2.3246313436913708E-2</c:v>
                </c:pt>
                <c:pt idx="1">
                  <c:v>6.1526891956438838E-2</c:v>
                </c:pt>
                <c:pt idx="2">
                  <c:v>1.0897044947905313E-2</c:v>
                </c:pt>
                <c:pt idx="3">
                  <c:v>4.5559430982028151E-2</c:v>
                </c:pt>
                <c:pt idx="4">
                  <c:v>7.5554408378276497E-2</c:v>
                </c:pt>
                <c:pt idx="5">
                  <c:v>7.5905953771801885E-2</c:v>
                </c:pt>
                <c:pt idx="6">
                  <c:v>4.2493337713974302E-2</c:v>
                </c:pt>
                <c:pt idx="7">
                  <c:v>1.0840015099632538E-2</c:v>
                </c:pt>
                <c:pt idx="8">
                  <c:v>3.022504138716316E-2</c:v>
                </c:pt>
                <c:pt idx="9">
                  <c:v>7.9414718905126788E-2</c:v>
                </c:pt>
                <c:pt idx="10">
                  <c:v>9.5859253558030266E-2</c:v>
                </c:pt>
                <c:pt idx="11">
                  <c:v>6.1417700269779017E-2</c:v>
                </c:pt>
                <c:pt idx="12">
                  <c:v>4.2514509886098166E-2</c:v>
                </c:pt>
                <c:pt idx="13">
                  <c:v>1.6592759798053948E-2</c:v>
                </c:pt>
                <c:pt idx="14">
                  <c:v>3.801937182831689E-2</c:v>
                </c:pt>
                <c:pt idx="15">
                  <c:v>6.9279874022624352E-2</c:v>
                </c:pt>
                <c:pt idx="16">
                  <c:v>0.10219212268092683</c:v>
                </c:pt>
                <c:pt idx="17">
                  <c:v>0.10880852323778081</c:v>
                </c:pt>
                <c:pt idx="18">
                  <c:v>2.8127518888225456E-2</c:v>
                </c:pt>
                <c:pt idx="19">
                  <c:v>5.2577960174867232E-2</c:v>
                </c:pt>
                <c:pt idx="20">
                  <c:v>0.14630928326457127</c:v>
                </c:pt>
                <c:pt idx="21">
                  <c:v>7.5655898024573925E-2</c:v>
                </c:pt>
                <c:pt idx="22">
                  <c:v>6.112885474212465E-2</c:v>
                </c:pt>
                <c:pt idx="23">
                  <c:v>0.12547412624612952</c:v>
                </c:pt>
                <c:pt idx="24">
                  <c:v>0.12202313104391597</c:v>
                </c:pt>
                <c:pt idx="25">
                  <c:v>0.1600856450869329</c:v>
                </c:pt>
                <c:pt idx="26">
                  <c:v>0.14692758379455256</c:v>
                </c:pt>
                <c:pt idx="27">
                  <c:v>0.11014457964039555</c:v>
                </c:pt>
                <c:pt idx="28">
                  <c:v>9.3545695919943841E-2</c:v>
                </c:pt>
                <c:pt idx="29">
                  <c:v>7.4777824574869881E-2</c:v>
                </c:pt>
                <c:pt idx="30">
                  <c:v>8.6383753160241203E-2</c:v>
                </c:pt>
                <c:pt idx="31">
                  <c:v>7.4994739014225223E-2</c:v>
                </c:pt>
                <c:pt idx="32">
                  <c:v>7.705490721364508E-2</c:v>
                </c:pt>
                <c:pt idx="33">
                  <c:v>0.16793004609770443</c:v>
                </c:pt>
                <c:pt idx="34">
                  <c:v>3.729389378893648E-2</c:v>
                </c:pt>
                <c:pt idx="35">
                  <c:v>0.22024094339519029</c:v>
                </c:pt>
                <c:pt idx="36">
                  <c:v>0.14128310609628883</c:v>
                </c:pt>
                <c:pt idx="37">
                  <c:v>2.1327158201221871E-2</c:v>
                </c:pt>
                <c:pt idx="38">
                  <c:v>1.2163795770342442E-2</c:v>
                </c:pt>
                <c:pt idx="39">
                  <c:v>7.7981983259627963E-2</c:v>
                </c:pt>
                <c:pt idx="40">
                  <c:v>0.15349036316101522</c:v>
                </c:pt>
                <c:pt idx="41">
                  <c:v>0.13079759207982444</c:v>
                </c:pt>
                <c:pt idx="42">
                  <c:v>0.16289056115311659</c:v>
                </c:pt>
                <c:pt idx="43">
                  <c:v>0.14459708097909252</c:v>
                </c:pt>
                <c:pt idx="44">
                  <c:v>0.1783396318511872</c:v>
                </c:pt>
                <c:pt idx="45">
                  <c:v>9.8413679855221287E-2</c:v>
                </c:pt>
                <c:pt idx="46">
                  <c:v>0.19048133834406436</c:v>
                </c:pt>
                <c:pt idx="47">
                  <c:v>0.27745118927067108</c:v>
                </c:pt>
                <c:pt idx="48">
                  <c:v>0.12761758784474952</c:v>
                </c:pt>
                <c:pt idx="49">
                  <c:v>8.9805264980082622E-2</c:v>
                </c:pt>
                <c:pt idx="50">
                  <c:v>4.3788429276908285E-2</c:v>
                </c:pt>
                <c:pt idx="51">
                  <c:v>4.2735981425444641E-3</c:v>
                </c:pt>
                <c:pt idx="52">
                  <c:v>5.3164726179967481E-2</c:v>
                </c:pt>
                <c:pt idx="53">
                  <c:v>6.551657669142287E-2</c:v>
                </c:pt>
                <c:pt idx="54">
                  <c:v>7.0646990042470756E-2</c:v>
                </c:pt>
                <c:pt idx="55">
                  <c:v>0.27679460368835701</c:v>
                </c:pt>
                <c:pt idx="56">
                  <c:v>0.10357886475725242</c:v>
                </c:pt>
                <c:pt idx="57">
                  <c:v>0.14473168460505326</c:v>
                </c:pt>
                <c:pt idx="58">
                  <c:v>0.15512827326644582</c:v>
                </c:pt>
                <c:pt idx="59">
                  <c:v>0.22552637617595842</c:v>
                </c:pt>
                <c:pt idx="60">
                  <c:v>0.20861415340084821</c:v>
                </c:pt>
              </c:numCache>
            </c:numRef>
          </c:val>
          <c:extLst>
            <c:ext xmlns:c16="http://schemas.microsoft.com/office/drawing/2014/chart" uri="{C3380CC4-5D6E-409C-BE32-E72D297353CC}">
              <c16:uniqueId val="{00000001-3700-48E0-927C-26451AE20F80}"/>
            </c:ext>
          </c:extLst>
        </c:ser>
        <c:ser>
          <c:idx val="8"/>
          <c:order val="8"/>
          <c:tx>
            <c:strRef>
              <c:f>'2018 CCCU Survey text only'!$P$16</c:f>
              <c:strCache>
                <c:ptCount val="1"/>
                <c:pt idx="0">
                  <c:v>Federal Loans as a % of Net Tuition &amp; Fee Revenue</c:v>
                </c:pt>
              </c:strCache>
            </c:strRef>
          </c:tx>
          <c:spPr>
            <a:solidFill>
              <a:srgbClr val="0070C0">
                <a:alpha val="80000"/>
              </a:srgbClr>
            </a:solidFill>
            <a:ln>
              <a:solidFill>
                <a:schemeClr val="bg1">
                  <a:lumMod val="50000"/>
                </a:schemeClr>
              </a:solidFill>
            </a:ln>
            <a:effectLst/>
          </c:spPr>
          <c:invertIfNegative val="0"/>
          <c:cat>
            <c:strRef>
              <c:f>'2018 CCCU Survey text only'!$G$17:$G$77</c:f>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f>'2018 CCCU Survey text only'!$P$17:$P$77</c:f>
              <c:numCache>
                <c:formatCode>0.0%</c:formatCode>
                <c:ptCount val="61"/>
                <c:pt idx="0">
                  <c:v>0.21939932844819748</c:v>
                </c:pt>
                <c:pt idx="1">
                  <c:v>0.36438165092971558</c:v>
                </c:pt>
                <c:pt idx="2">
                  <c:v>0.25519720950202429</c:v>
                </c:pt>
                <c:pt idx="3">
                  <c:v>0.48293048547943113</c:v>
                </c:pt>
                <c:pt idx="4">
                  <c:v>0.19486387651649428</c:v>
                </c:pt>
                <c:pt idx="5">
                  <c:v>0.3955307451817372</c:v>
                </c:pt>
                <c:pt idx="6">
                  <c:v>0.34804252182326717</c:v>
                </c:pt>
                <c:pt idx="7">
                  <c:v>0.46915728675131052</c:v>
                </c:pt>
                <c:pt idx="8">
                  <c:v>0.26827891960032824</c:v>
                </c:pt>
                <c:pt idx="9">
                  <c:v>0.40362282412493883</c:v>
                </c:pt>
                <c:pt idx="10">
                  <c:v>0.47360281435839641</c:v>
                </c:pt>
                <c:pt idx="11">
                  <c:v>0.48724502935693531</c:v>
                </c:pt>
                <c:pt idx="12">
                  <c:v>0.40920662234632849</c:v>
                </c:pt>
                <c:pt idx="13">
                  <c:v>0.44299194603418612</c:v>
                </c:pt>
                <c:pt idx="14">
                  <c:v>0.45132283306380694</c:v>
                </c:pt>
                <c:pt idx="15">
                  <c:v>0.38854148347493755</c:v>
                </c:pt>
                <c:pt idx="16">
                  <c:v>0.56348632785614516</c:v>
                </c:pt>
                <c:pt idx="17">
                  <c:v>0.43862330584490655</c:v>
                </c:pt>
                <c:pt idx="18">
                  <c:v>0.36384054634694474</c:v>
                </c:pt>
                <c:pt idx="19">
                  <c:v>0.43334408805172797</c:v>
                </c:pt>
                <c:pt idx="20">
                  <c:v>0.45004155079156177</c:v>
                </c:pt>
                <c:pt idx="21">
                  <c:v>0.4938100322425788</c:v>
                </c:pt>
                <c:pt idx="22">
                  <c:v>0.35282816211627638</c:v>
                </c:pt>
                <c:pt idx="23">
                  <c:v>0.50647683979982261</c:v>
                </c:pt>
                <c:pt idx="24">
                  <c:v>0.52105405210366174</c:v>
                </c:pt>
                <c:pt idx="25">
                  <c:v>0.36044730063615488</c:v>
                </c:pt>
                <c:pt idx="26">
                  <c:v>0.39279325382952396</c:v>
                </c:pt>
                <c:pt idx="27">
                  <c:v>0.48567420923327759</c:v>
                </c:pt>
                <c:pt idx="28">
                  <c:v>0.57111847726807374</c:v>
                </c:pt>
                <c:pt idx="29">
                  <c:v>0.56009141216594249</c:v>
                </c:pt>
                <c:pt idx="30">
                  <c:v>0.64548688983134783</c:v>
                </c:pt>
                <c:pt idx="31">
                  <c:v>0.49444021035892816</c:v>
                </c:pt>
                <c:pt idx="32">
                  <c:v>0.52309106537430528</c:v>
                </c:pt>
                <c:pt idx="33">
                  <c:v>0.50267194429007822</c:v>
                </c:pt>
                <c:pt idx="34">
                  <c:v>0.52376767347543507</c:v>
                </c:pt>
                <c:pt idx="35">
                  <c:v>0.34331998836451505</c:v>
                </c:pt>
                <c:pt idx="36">
                  <c:v>0.54002650880003888</c:v>
                </c:pt>
                <c:pt idx="37">
                  <c:v>0.55669788466748604</c:v>
                </c:pt>
                <c:pt idx="38">
                  <c:v>0.44893024763909933</c:v>
                </c:pt>
                <c:pt idx="39">
                  <c:v>0.69315894821253665</c:v>
                </c:pt>
                <c:pt idx="40">
                  <c:v>0.42807916455736694</c:v>
                </c:pt>
                <c:pt idx="41">
                  <c:v>0.51132725418367753</c:v>
                </c:pt>
                <c:pt idx="42">
                  <c:v>0.93870120148771918</c:v>
                </c:pt>
                <c:pt idx="43">
                  <c:v>0.83779272221214762</c:v>
                </c:pt>
                <c:pt idx="44">
                  <c:v>0.62368552078243789</c:v>
                </c:pt>
                <c:pt idx="45">
                  <c:v>0.5976249999413592</c:v>
                </c:pt>
                <c:pt idx="46">
                  <c:v>0.726028095812706</c:v>
                </c:pt>
                <c:pt idx="47">
                  <c:v>0.58889550543216718</c:v>
                </c:pt>
                <c:pt idx="48">
                  <c:v>0.69843810743132162</c:v>
                </c:pt>
                <c:pt idx="49">
                  <c:v>0.48741682906338407</c:v>
                </c:pt>
                <c:pt idx="50">
                  <c:v>0.6165637508530345</c:v>
                </c:pt>
                <c:pt idx="51">
                  <c:v>0.68478087930920473</c:v>
                </c:pt>
                <c:pt idx="52">
                  <c:v>0.4954425416538018</c:v>
                </c:pt>
                <c:pt idx="53">
                  <c:v>0.83539763617750029</c:v>
                </c:pt>
                <c:pt idx="54">
                  <c:v>0.77653994596185871</c:v>
                </c:pt>
                <c:pt idx="55">
                  <c:v>0.45979270083700474</c:v>
                </c:pt>
                <c:pt idx="56">
                  <c:v>0.73804765236456837</c:v>
                </c:pt>
                <c:pt idx="57">
                  <c:v>0.65221291062932762</c:v>
                </c:pt>
                <c:pt idx="58">
                  <c:v>0.7421952414978239</c:v>
                </c:pt>
                <c:pt idx="59">
                  <c:v>1.0707972298567421</c:v>
                </c:pt>
                <c:pt idx="60">
                  <c:v>0.94281513827632213</c:v>
                </c:pt>
              </c:numCache>
            </c:numRef>
          </c:val>
          <c:extLst>
            <c:ext xmlns:c16="http://schemas.microsoft.com/office/drawing/2014/chart" uri="{C3380CC4-5D6E-409C-BE32-E72D297353CC}">
              <c16:uniqueId val="{00000002-3700-48E0-927C-26451AE20F80}"/>
            </c:ext>
          </c:extLst>
        </c:ser>
        <c:dLbls>
          <c:showLegendKey val="0"/>
          <c:showVal val="0"/>
          <c:showCatName val="0"/>
          <c:showSerName val="0"/>
          <c:showPercent val="0"/>
          <c:showBubbleSize val="0"/>
        </c:dLbls>
        <c:gapWidth val="150"/>
        <c:overlap val="100"/>
        <c:axId val="416046127"/>
        <c:axId val="2011763839"/>
        <c:extLst>
          <c:ext xmlns:c15="http://schemas.microsoft.com/office/drawing/2012/chart" uri="{02D57815-91ED-43cb-92C2-25804820EDAC}">
            <c15:filteredBarSeries>
              <c15:ser>
                <c:idx val="0"/>
                <c:order val="0"/>
                <c:tx>
                  <c:strRef>
                    <c:extLst>
                      <c:ext uri="{02D57815-91ED-43cb-92C2-25804820EDAC}">
                        <c15:formulaRef>
                          <c15:sqref>'2018 CCCU Survey text only'!$H$16</c15:sqref>
                        </c15:formulaRef>
                      </c:ext>
                    </c:extLst>
                    <c:strCache>
                      <c:ptCount val="1"/>
                      <c:pt idx="0">
                        <c:v>2017-18 Trad Undg Enroll (FISAP)</c:v>
                      </c:pt>
                    </c:strCache>
                  </c:strRef>
                </c:tx>
                <c:spPr>
                  <a:solidFill>
                    <a:schemeClr val="accent1"/>
                  </a:solidFill>
                  <a:ln>
                    <a:noFill/>
                  </a:ln>
                  <a:effectLst/>
                </c:spPr>
                <c:invertIfNegative val="0"/>
                <c:cat>
                  <c:strRef>
                    <c:extLst>
                      <c:ex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c:ext uri="{02D57815-91ED-43cb-92C2-25804820EDAC}">
                        <c15:formulaRef>
                          <c15:sqref>'2018 CCCU Survey text only'!$H$17:$H$77</c15:sqref>
                        </c15:formulaRef>
                      </c:ext>
                    </c:extLst>
                    <c:numCache>
                      <c:formatCode>General</c:formatCode>
                      <c:ptCount val="61"/>
                      <c:pt idx="0">
                        <c:v>3803</c:v>
                      </c:pt>
                      <c:pt idx="1">
                        <c:v>1355</c:v>
                      </c:pt>
                      <c:pt idx="2">
                        <c:v>2473</c:v>
                      </c:pt>
                      <c:pt idx="3">
                        <c:v>2740</c:v>
                      </c:pt>
                      <c:pt idx="4">
                        <c:v>3299</c:v>
                      </c:pt>
                      <c:pt idx="5">
                        <c:v>2746</c:v>
                      </c:pt>
                      <c:pt idx="6">
                        <c:v>1904</c:v>
                      </c:pt>
                      <c:pt idx="7">
                        <c:v>1748</c:v>
                      </c:pt>
                      <c:pt idx="8">
                        <c:v>3630</c:v>
                      </c:pt>
                      <c:pt idx="9">
                        <c:v>4150</c:v>
                      </c:pt>
                      <c:pt idx="10">
                        <c:v>2658</c:v>
                      </c:pt>
                      <c:pt idx="11">
                        <c:v>1496</c:v>
                      </c:pt>
                      <c:pt idx="12">
                        <c:v>4530</c:v>
                      </c:pt>
                      <c:pt idx="13">
                        <c:v>2435</c:v>
                      </c:pt>
                      <c:pt idx="14">
                        <c:v>1381</c:v>
                      </c:pt>
                      <c:pt idx="15">
                        <c:v>3120</c:v>
                      </c:pt>
                      <c:pt idx="16">
                        <c:v>1780</c:v>
                      </c:pt>
                      <c:pt idx="17">
                        <c:v>1372</c:v>
                      </c:pt>
                      <c:pt idx="18">
                        <c:v>1615</c:v>
                      </c:pt>
                      <c:pt idx="19">
                        <c:v>1457</c:v>
                      </c:pt>
                      <c:pt idx="20">
                        <c:v>766</c:v>
                      </c:pt>
                      <c:pt idx="21">
                        <c:v>2076</c:v>
                      </c:pt>
                      <c:pt idx="22">
                        <c:v>1379</c:v>
                      </c:pt>
                      <c:pt idx="23">
                        <c:v>903</c:v>
                      </c:pt>
                      <c:pt idx="24">
                        <c:v>1064</c:v>
                      </c:pt>
                      <c:pt idx="25">
                        <c:v>2496</c:v>
                      </c:pt>
                      <c:pt idx="26">
                        <c:v>1578</c:v>
                      </c:pt>
                      <c:pt idx="27">
                        <c:v>2779</c:v>
                      </c:pt>
                      <c:pt idx="28">
                        <c:v>1226</c:v>
                      </c:pt>
                      <c:pt idx="29">
                        <c:v>898</c:v>
                      </c:pt>
                      <c:pt idx="30">
                        <c:v>2990</c:v>
                      </c:pt>
                      <c:pt idx="31">
                        <c:v>1101</c:v>
                      </c:pt>
                      <c:pt idx="32">
                        <c:v>1247</c:v>
                      </c:pt>
                      <c:pt idx="33">
                        <c:v>1083</c:v>
                      </c:pt>
                      <c:pt idx="34">
                        <c:v>1879</c:v>
                      </c:pt>
                      <c:pt idx="35">
                        <c:v>1092</c:v>
                      </c:pt>
                      <c:pt idx="36">
                        <c:v>3813</c:v>
                      </c:pt>
                      <c:pt idx="37">
                        <c:v>916</c:v>
                      </c:pt>
                      <c:pt idx="38">
                        <c:v>1139</c:v>
                      </c:pt>
                      <c:pt idx="39">
                        <c:v>1053</c:v>
                      </c:pt>
                      <c:pt idx="40">
                        <c:v>1077</c:v>
                      </c:pt>
                      <c:pt idx="41">
                        <c:v>660</c:v>
                      </c:pt>
                      <c:pt idx="42">
                        <c:v>1033</c:v>
                      </c:pt>
                      <c:pt idx="43">
                        <c:v>177</c:v>
                      </c:pt>
                      <c:pt idx="44">
                        <c:v>1808</c:v>
                      </c:pt>
                      <c:pt idx="45">
                        <c:v>879</c:v>
                      </c:pt>
                      <c:pt idx="46">
                        <c:v>1218</c:v>
                      </c:pt>
                      <c:pt idx="47">
                        <c:v>815</c:v>
                      </c:pt>
                      <c:pt idx="48">
                        <c:v>555</c:v>
                      </c:pt>
                      <c:pt idx="49">
                        <c:v>1491</c:v>
                      </c:pt>
                      <c:pt idx="50">
                        <c:v>887</c:v>
                      </c:pt>
                      <c:pt idx="51">
                        <c:v>1499</c:v>
                      </c:pt>
                      <c:pt idx="52">
                        <c:v>426</c:v>
                      </c:pt>
                      <c:pt idx="53">
                        <c:v>672</c:v>
                      </c:pt>
                      <c:pt idx="54">
                        <c:v>594</c:v>
                      </c:pt>
                      <c:pt idx="55">
                        <c:v>1794</c:v>
                      </c:pt>
                      <c:pt idx="56">
                        <c:v>1378</c:v>
                      </c:pt>
                      <c:pt idx="57">
                        <c:v>589</c:v>
                      </c:pt>
                      <c:pt idx="58">
                        <c:v>349</c:v>
                      </c:pt>
                      <c:pt idx="59">
                        <c:v>1046</c:v>
                      </c:pt>
                      <c:pt idx="60">
                        <c:v>470</c:v>
                      </c:pt>
                    </c:numCache>
                  </c:numRef>
                </c:val>
                <c:extLst>
                  <c:ext xmlns:c16="http://schemas.microsoft.com/office/drawing/2014/chart" uri="{C3380CC4-5D6E-409C-BE32-E72D297353CC}">
                    <c16:uniqueId val="{00000003-3700-48E0-927C-26451AE20F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'2018 CCCU Survey text only'!$I$16</c15:sqref>
                        </c15:formulaRef>
                      </c:ext>
                    </c:extLst>
                    <c:strCache>
                      <c:ptCount val="1"/>
                      <c:pt idx="0">
                        <c:v>2017-18 Trad Undg Enroll (FISAP)</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only'!$I$17:$I$77</c15:sqref>
                        </c15:formulaRef>
                      </c:ext>
                    </c:extLst>
                    <c:numCache>
                      <c:formatCode>General</c:formatCode>
                      <c:ptCount val="61"/>
                      <c:pt idx="0">
                        <c:v>3803</c:v>
                      </c:pt>
                      <c:pt idx="1">
                        <c:v>1355</c:v>
                      </c:pt>
                      <c:pt idx="2">
                        <c:v>2473</c:v>
                      </c:pt>
                      <c:pt idx="3">
                        <c:v>2740</c:v>
                      </c:pt>
                      <c:pt idx="4">
                        <c:v>3299</c:v>
                      </c:pt>
                      <c:pt idx="5">
                        <c:v>2746</c:v>
                      </c:pt>
                      <c:pt idx="6">
                        <c:v>1904</c:v>
                      </c:pt>
                      <c:pt idx="7">
                        <c:v>1748</c:v>
                      </c:pt>
                      <c:pt idx="8">
                        <c:v>3630</c:v>
                      </c:pt>
                      <c:pt idx="9">
                        <c:v>4150</c:v>
                      </c:pt>
                      <c:pt idx="10">
                        <c:v>2658</c:v>
                      </c:pt>
                      <c:pt idx="11">
                        <c:v>1496</c:v>
                      </c:pt>
                      <c:pt idx="12">
                        <c:v>4530</c:v>
                      </c:pt>
                      <c:pt idx="13">
                        <c:v>2435</c:v>
                      </c:pt>
                      <c:pt idx="14">
                        <c:v>1381</c:v>
                      </c:pt>
                      <c:pt idx="15">
                        <c:v>3120</c:v>
                      </c:pt>
                      <c:pt idx="16">
                        <c:v>1780</c:v>
                      </c:pt>
                      <c:pt idx="17">
                        <c:v>1372</c:v>
                      </c:pt>
                      <c:pt idx="18">
                        <c:v>1615</c:v>
                      </c:pt>
                      <c:pt idx="19">
                        <c:v>1457</c:v>
                      </c:pt>
                      <c:pt idx="20">
                        <c:v>766</c:v>
                      </c:pt>
                      <c:pt idx="21">
                        <c:v>2076</c:v>
                      </c:pt>
                      <c:pt idx="22">
                        <c:v>1379</c:v>
                      </c:pt>
                      <c:pt idx="23">
                        <c:v>903</c:v>
                      </c:pt>
                      <c:pt idx="24">
                        <c:v>1064</c:v>
                      </c:pt>
                      <c:pt idx="25">
                        <c:v>2496</c:v>
                      </c:pt>
                      <c:pt idx="26">
                        <c:v>1578</c:v>
                      </c:pt>
                      <c:pt idx="27">
                        <c:v>2779</c:v>
                      </c:pt>
                      <c:pt idx="28">
                        <c:v>1226</c:v>
                      </c:pt>
                      <c:pt idx="29">
                        <c:v>898</c:v>
                      </c:pt>
                      <c:pt idx="30">
                        <c:v>2990</c:v>
                      </c:pt>
                      <c:pt idx="31">
                        <c:v>1101</c:v>
                      </c:pt>
                      <c:pt idx="32">
                        <c:v>1247</c:v>
                      </c:pt>
                      <c:pt idx="33">
                        <c:v>1083</c:v>
                      </c:pt>
                      <c:pt idx="34">
                        <c:v>1879</c:v>
                      </c:pt>
                      <c:pt idx="35">
                        <c:v>1092</c:v>
                      </c:pt>
                      <c:pt idx="36">
                        <c:v>3813</c:v>
                      </c:pt>
                      <c:pt idx="37">
                        <c:v>916</c:v>
                      </c:pt>
                      <c:pt idx="38">
                        <c:v>1139</c:v>
                      </c:pt>
                      <c:pt idx="39">
                        <c:v>1053</c:v>
                      </c:pt>
                      <c:pt idx="40">
                        <c:v>1077</c:v>
                      </c:pt>
                      <c:pt idx="41">
                        <c:v>660</c:v>
                      </c:pt>
                      <c:pt idx="42">
                        <c:v>1033</c:v>
                      </c:pt>
                      <c:pt idx="43">
                        <c:v>177</c:v>
                      </c:pt>
                      <c:pt idx="44">
                        <c:v>1808</c:v>
                      </c:pt>
                      <c:pt idx="45">
                        <c:v>879</c:v>
                      </c:pt>
                      <c:pt idx="46">
                        <c:v>1218</c:v>
                      </c:pt>
                      <c:pt idx="47">
                        <c:v>815</c:v>
                      </c:pt>
                      <c:pt idx="48">
                        <c:v>555</c:v>
                      </c:pt>
                      <c:pt idx="49">
                        <c:v>1491</c:v>
                      </c:pt>
                      <c:pt idx="50">
                        <c:v>887</c:v>
                      </c:pt>
                      <c:pt idx="51">
                        <c:v>1499</c:v>
                      </c:pt>
                      <c:pt idx="52">
                        <c:v>426</c:v>
                      </c:pt>
                      <c:pt idx="53">
                        <c:v>672</c:v>
                      </c:pt>
                      <c:pt idx="54">
                        <c:v>594</c:v>
                      </c:pt>
                      <c:pt idx="55">
                        <c:v>1794</c:v>
                      </c:pt>
                      <c:pt idx="56">
                        <c:v>1378</c:v>
                      </c:pt>
                      <c:pt idx="57">
                        <c:v>589</c:v>
                      </c:pt>
                      <c:pt idx="58">
                        <c:v>349</c:v>
                      </c:pt>
                      <c:pt idx="59">
                        <c:v>1046</c:v>
                      </c:pt>
                      <c:pt idx="60">
                        <c:v>470</c:v>
                      </c:pt>
                    </c:numCache>
                  </c:numRef>
                </c:val>
                <c:extLst xmlns:c15="http://schemas.microsoft.com/office/drawing/2012/chart">
                  <c:ext xmlns:c16="http://schemas.microsoft.com/office/drawing/2014/chart" uri="{C3380CC4-5D6E-409C-BE32-E72D297353CC}">
                    <c16:uniqueId val="{00000004-3700-48E0-927C-26451AE20F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'2018 CCCU Survey text only'!$J$16</c15:sqref>
                        </c15:formulaRef>
                      </c:ext>
                    </c:extLst>
                    <c:strCache>
                      <c:ptCount val="1"/>
                      <c:pt idx="0">
                        <c:v>2017-18 Trad Undg T&amp;F NET REVENUE (total Rev - total UIGA)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only'!$J$17:$J$77</c15:sqref>
                        </c15:formulaRef>
                      </c:ext>
                    </c:extLst>
                    <c:numCache>
                      <c:formatCode>"$"#,##0</c:formatCode>
                      <c:ptCount val="61"/>
                      <c:pt idx="0">
                        <c:v>143242712.82999998</c:v>
                      </c:pt>
                      <c:pt idx="1">
                        <c:v>33472388</c:v>
                      </c:pt>
                      <c:pt idx="2">
                        <c:v>60444552</c:v>
                      </c:pt>
                      <c:pt idx="3">
                        <c:v>52604103</c:v>
                      </c:pt>
                      <c:pt idx="4">
                        <c:v>63123054</c:v>
                      </c:pt>
                      <c:pt idx="5">
                        <c:v>65003096</c:v>
                      </c:pt>
                      <c:pt idx="6">
                        <c:v>36299102</c:v>
                      </c:pt>
                      <c:pt idx="7">
                        <c:v>32792851</c:v>
                      </c:pt>
                      <c:pt idx="8">
                        <c:v>67856185</c:v>
                      </c:pt>
                      <c:pt idx="9">
                        <c:v>97080731.460000008</c:v>
                      </c:pt>
                      <c:pt idx="10">
                        <c:v>46279820</c:v>
                      </c:pt>
                      <c:pt idx="11">
                        <c:v>22766596.5</c:v>
                      </c:pt>
                      <c:pt idx="12">
                        <c:v>71925444</c:v>
                      </c:pt>
                      <c:pt idx="13">
                        <c:v>48056201</c:v>
                      </c:pt>
                      <c:pt idx="14">
                        <c:v>20428428</c:v>
                      </c:pt>
                      <c:pt idx="15">
                        <c:v>61047152</c:v>
                      </c:pt>
                      <c:pt idx="16">
                        <c:v>30329735</c:v>
                      </c:pt>
                      <c:pt idx="17">
                        <c:v>19940028</c:v>
                      </c:pt>
                      <c:pt idx="18">
                        <c:v>31738953</c:v>
                      </c:pt>
                      <c:pt idx="19">
                        <c:v>23626839</c:v>
                      </c:pt>
                      <c:pt idx="20">
                        <c:v>11446232</c:v>
                      </c:pt>
                      <c:pt idx="21">
                        <c:v>24136717</c:v>
                      </c:pt>
                      <c:pt idx="22">
                        <c:v>21492845</c:v>
                      </c:pt>
                      <c:pt idx="23">
                        <c:v>14685171</c:v>
                      </c:pt>
                      <c:pt idx="24">
                        <c:v>13593939</c:v>
                      </c:pt>
                      <c:pt idx="25">
                        <c:v>40658024</c:v>
                      </c:pt>
                      <c:pt idx="26">
                        <c:v>21029768</c:v>
                      </c:pt>
                      <c:pt idx="27">
                        <c:v>39508744</c:v>
                      </c:pt>
                      <c:pt idx="28">
                        <c:v>17318242</c:v>
                      </c:pt>
                      <c:pt idx="29">
                        <c:v>12840304</c:v>
                      </c:pt>
                      <c:pt idx="30">
                        <c:v>38671890</c:v>
                      </c:pt>
                      <c:pt idx="31">
                        <c:v>15900062</c:v>
                      </c:pt>
                      <c:pt idx="32">
                        <c:v>15027479</c:v>
                      </c:pt>
                      <c:pt idx="33">
                        <c:v>16278034</c:v>
                      </c:pt>
                      <c:pt idx="34">
                        <c:v>22084366</c:v>
                      </c:pt>
                      <c:pt idx="35">
                        <c:v>18813105.030000001</c:v>
                      </c:pt>
                      <c:pt idx="36">
                        <c:v>41758963</c:v>
                      </c:pt>
                      <c:pt idx="37">
                        <c:v>13018237</c:v>
                      </c:pt>
                      <c:pt idx="38">
                        <c:v>15926443</c:v>
                      </c:pt>
                      <c:pt idx="39">
                        <c:v>13876872</c:v>
                      </c:pt>
                      <c:pt idx="40">
                        <c:v>17632234</c:v>
                      </c:pt>
                      <c:pt idx="41">
                        <c:v>9609787</c:v>
                      </c:pt>
                      <c:pt idx="42">
                        <c:v>11398119</c:v>
                      </c:pt>
                      <c:pt idx="43">
                        <c:v>1963124</c:v>
                      </c:pt>
                      <c:pt idx="44">
                        <c:v>28392118.719999999</c:v>
                      </c:pt>
                      <c:pt idx="45">
                        <c:v>12789726</c:v>
                      </c:pt>
                      <c:pt idx="46">
                        <c:v>14550638</c:v>
                      </c:pt>
                      <c:pt idx="47">
                        <c:v>10485502</c:v>
                      </c:pt>
                      <c:pt idx="48">
                        <c:v>7367088</c:v>
                      </c:pt>
                      <c:pt idx="49">
                        <c:v>18788865</c:v>
                      </c:pt>
                      <c:pt idx="50">
                        <c:v>11117663</c:v>
                      </c:pt>
                      <c:pt idx="51">
                        <c:v>17208918</c:v>
                      </c:pt>
                      <c:pt idx="52">
                        <c:v>6522934</c:v>
                      </c:pt>
                      <c:pt idx="53">
                        <c:v>6004892.5</c:v>
                      </c:pt>
                      <c:pt idx="54">
                        <c:v>7018006</c:v>
                      </c:pt>
                      <c:pt idx="55">
                        <c:v>17369197</c:v>
                      </c:pt>
                      <c:pt idx="56">
                        <c:v>15443305</c:v>
                      </c:pt>
                      <c:pt idx="57">
                        <c:v>6628058</c:v>
                      </c:pt>
                      <c:pt idx="58">
                        <c:v>2540085</c:v>
                      </c:pt>
                      <c:pt idx="59">
                        <c:v>7312546</c:v>
                      </c:pt>
                      <c:pt idx="60">
                        <c:v>4319937</c:v>
                      </c:pt>
                    </c:numCache>
                  </c:numRef>
                </c:val>
                <c:extLst xmlns:c15="http://schemas.microsoft.com/office/drawing/2012/chart">
                  <c:ext xmlns:c16="http://schemas.microsoft.com/office/drawing/2014/chart" uri="{C3380CC4-5D6E-409C-BE32-E72D297353CC}">
                    <c16:uniqueId val="{00000005-3700-48E0-927C-26451AE20F8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'2018 CCCU Survey text only'!$L$16</c15:sqref>
                        </c15:formulaRef>
                      </c:ext>
                    </c:extLst>
                    <c:strCache>
                      <c:ptCount val="1"/>
                      <c:pt idx="0">
                        <c:v>Average Total Federal Gift Aid per enrolled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only'!$L$17:$L$77</c15:sqref>
                        </c15:formulaRef>
                      </c:ext>
                    </c:extLst>
                    <c:numCache>
                      <c:formatCode>"$"#,##0</c:formatCode>
                      <c:ptCount val="61"/>
                      <c:pt idx="0">
                        <c:v>926.14759400473304</c:v>
                      </c:pt>
                      <c:pt idx="1">
                        <c:v>942.67380073800734</c:v>
                      </c:pt>
                      <c:pt idx="2">
                        <c:v>1081.3000404367165</c:v>
                      </c:pt>
                      <c:pt idx="3">
                        <c:v>920.771897810219</c:v>
                      </c:pt>
                      <c:pt idx="4">
                        <c:v>942.3416186723249</c:v>
                      </c:pt>
                      <c:pt idx="5">
                        <c:v>1206.443554260743</c:v>
                      </c:pt>
                      <c:pt idx="6">
                        <c:v>1038.6428571428571</c:v>
                      </c:pt>
                      <c:pt idx="7">
                        <c:v>1092.6630434782608</c:v>
                      </c:pt>
                      <c:pt idx="8">
                        <c:v>1088.8696969696969</c:v>
                      </c:pt>
                      <c:pt idx="9">
                        <c:v>1488.48</c:v>
                      </c:pt>
                      <c:pt idx="10">
                        <c:v>1172.2042889390518</c:v>
                      </c:pt>
                      <c:pt idx="11">
                        <c:v>1040.7431818181819</c:v>
                      </c:pt>
                      <c:pt idx="12">
                        <c:v>1128.3673289183223</c:v>
                      </c:pt>
                      <c:pt idx="13">
                        <c:v>1414.8459958932237</c:v>
                      </c:pt>
                      <c:pt idx="14">
                        <c:v>1124.1049963794351</c:v>
                      </c:pt>
                      <c:pt idx="15">
                        <c:v>1523.2169871794872</c:v>
                      </c:pt>
                      <c:pt idx="16">
                        <c:v>1392.3230337078651</c:v>
                      </c:pt>
                      <c:pt idx="17">
                        <c:v>1231.1413994169095</c:v>
                      </c:pt>
                      <c:pt idx="18">
                        <c:v>1682.3795665634675</c:v>
                      </c:pt>
                      <c:pt idx="19">
                        <c:v>1410.6389842141386</c:v>
                      </c:pt>
                      <c:pt idx="20">
                        <c:v>1344.1357702349869</c:v>
                      </c:pt>
                      <c:pt idx="21">
                        <c:v>1122.0525048169557</c:v>
                      </c:pt>
                      <c:pt idx="22">
                        <c:v>1549.5286439448876</c:v>
                      </c:pt>
                      <c:pt idx="23">
                        <c:v>1688.6124031007753</c:v>
                      </c:pt>
                      <c:pt idx="24">
                        <c:v>1328.0479323308271</c:v>
                      </c:pt>
                      <c:pt idx="25">
                        <c:v>1722.5516826923076</c:v>
                      </c:pt>
                      <c:pt idx="26">
                        <c:v>1422.2344740177439</c:v>
                      </c:pt>
                      <c:pt idx="27">
                        <c:v>1597.191435768262</c:v>
                      </c:pt>
                      <c:pt idx="28">
                        <c:v>1599.0595432300163</c:v>
                      </c:pt>
                      <c:pt idx="29">
                        <c:v>1685.1069042316258</c:v>
                      </c:pt>
                      <c:pt idx="30">
                        <c:v>1534.8250836120401</c:v>
                      </c:pt>
                      <c:pt idx="31">
                        <c:v>1722.599455040872</c:v>
                      </c:pt>
                      <c:pt idx="32">
                        <c:v>1468.8139534883721</c:v>
                      </c:pt>
                      <c:pt idx="33">
                        <c:v>1833.6971375807941</c:v>
                      </c:pt>
                      <c:pt idx="34">
                        <c:v>1473.6748270356572</c:v>
                      </c:pt>
                      <c:pt idx="35">
                        <c:v>2221.537912087912</c:v>
                      </c:pt>
                      <c:pt idx="36">
                        <c:v>1427.2640965119328</c:v>
                      </c:pt>
                      <c:pt idx="37">
                        <c:v>1873.6550218340612</c:v>
                      </c:pt>
                      <c:pt idx="38">
                        <c:v>1865.8665496049166</c:v>
                      </c:pt>
                      <c:pt idx="39">
                        <c:v>1801.965811965812</c:v>
                      </c:pt>
                      <c:pt idx="40">
                        <c:v>2333.4261838440111</c:v>
                      </c:pt>
                      <c:pt idx="41">
                        <c:v>2173.431818181818</c:v>
                      </c:pt>
                      <c:pt idx="42">
                        <c:v>1663.7386253630202</c:v>
                      </c:pt>
                      <c:pt idx="43">
                        <c:v>1685.3163841807909</c:v>
                      </c:pt>
                      <c:pt idx="44">
                        <c:v>2401.8844026548672</c:v>
                      </c:pt>
                      <c:pt idx="45">
                        <c:v>2252.5164960182024</c:v>
                      </c:pt>
                      <c:pt idx="46">
                        <c:v>1853.9482758620691</c:v>
                      </c:pt>
                      <c:pt idx="47">
                        <c:v>2137.5361963190185</c:v>
                      </c:pt>
                      <c:pt idx="48">
                        <c:v>2323.9981981981982</c:v>
                      </c:pt>
                      <c:pt idx="49">
                        <c:v>2214.5311871227364</c:v>
                      </c:pt>
                      <c:pt idx="50">
                        <c:v>2218.4983089064262</c:v>
                      </c:pt>
                      <c:pt idx="51">
                        <c:v>2070.7531687791861</c:v>
                      </c:pt>
                      <c:pt idx="52">
                        <c:v>3054.06103286385</c:v>
                      </c:pt>
                      <c:pt idx="53">
                        <c:v>1802.2693452380952</c:v>
                      </c:pt>
                      <c:pt idx="54">
                        <c:v>2409.939393939394</c:v>
                      </c:pt>
                      <c:pt idx="55">
                        <c:v>1993.4297658862877</c:v>
                      </c:pt>
                      <c:pt idx="56">
                        <c:v>2496.8447024673442</c:v>
                      </c:pt>
                      <c:pt idx="57">
                        <c:v>2508.1782682512735</c:v>
                      </c:pt>
                      <c:pt idx="58">
                        <c:v>1725.9111747851002</c:v>
                      </c:pt>
                      <c:pt idx="59">
                        <c:v>1713.0487571701722</c:v>
                      </c:pt>
                      <c:pt idx="60">
                        <c:v>2475.4170212765957</c:v>
                      </c:pt>
                    </c:numCache>
                  </c:numRef>
                </c:val>
                <c:extLst xmlns:c15="http://schemas.microsoft.com/office/drawing/2012/chart">
                  <c:ext xmlns:c16="http://schemas.microsoft.com/office/drawing/2014/chart" uri="{C3380CC4-5D6E-409C-BE32-E72D297353CC}">
                    <c16:uniqueId val="{00000006-3700-48E0-927C-26451AE20F8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'2018 CCCU Survey text only'!$N$16</c15:sqref>
                        </c15:formulaRef>
                      </c:ext>
                    </c:extLst>
                    <c:strCache>
                      <c:ptCount val="1"/>
                      <c:pt idx="0">
                        <c:v>Average State Gift Aid - Traditional Undergraduate per enrolled</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only'!$N$17:$N$77</c15:sqref>
                        </c15:formulaRef>
                      </c:ext>
                    </c:extLst>
                    <c:numCache>
                      <c:formatCode>"$"#,##0</c:formatCode>
                      <c:ptCount val="61"/>
                      <c:pt idx="0">
                        <c:v>875.58900867735997</c:v>
                      </c:pt>
                      <c:pt idx="1">
                        <c:v>1519.8907749077491</c:v>
                      </c:pt>
                      <c:pt idx="2">
                        <c:v>266.34330772341286</c:v>
                      </c:pt>
                      <c:pt idx="3">
                        <c:v>874.6762773722628</c:v>
                      </c:pt>
                      <c:pt idx="4">
                        <c:v>1445.6577750833585</c:v>
                      </c:pt>
                      <c:pt idx="5">
                        <c:v>1796.8397669337219</c:v>
                      </c:pt>
                      <c:pt idx="6">
                        <c:v>810.12079831932772</c:v>
                      </c:pt>
                      <c:pt idx="7">
                        <c:v>203.36098398169335</c:v>
                      </c:pt>
                      <c:pt idx="8">
                        <c:v>565.00165289256199</c:v>
                      </c:pt>
                      <c:pt idx="9">
                        <c:v>1857.7443373493975</c:v>
                      </c:pt>
                      <c:pt idx="10">
                        <c:v>1669.0553047404064</c:v>
                      </c:pt>
                      <c:pt idx="11">
                        <c:v>934.67379679144381</c:v>
                      </c:pt>
                      <c:pt idx="12">
                        <c:v>675.02759381898454</c:v>
                      </c:pt>
                      <c:pt idx="13">
                        <c:v>327.46817248459956</c:v>
                      </c:pt>
                      <c:pt idx="14">
                        <c:v>562.40115858073864</c:v>
                      </c:pt>
                      <c:pt idx="15">
                        <c:v>1355.5573717948719</c:v>
                      </c:pt>
                      <c:pt idx="16">
                        <c:v>1741.2696629213483</c:v>
                      </c:pt>
                      <c:pt idx="17">
                        <c:v>1581.3739067055394</c:v>
                      </c:pt>
                      <c:pt idx="18">
                        <c:v>552.77894736842109</c:v>
                      </c:pt>
                      <c:pt idx="19">
                        <c:v>852.60878517501715</c:v>
                      </c:pt>
                      <c:pt idx="20">
                        <c:v>2186.279373368146</c:v>
                      </c:pt>
                      <c:pt idx="21">
                        <c:v>879.61705202312135</c:v>
                      </c:pt>
                      <c:pt idx="22">
                        <c:v>952.74329224075416</c:v>
                      </c:pt>
                      <c:pt idx="23">
                        <c:v>2040.5415282392028</c:v>
                      </c:pt>
                      <c:pt idx="24">
                        <c:v>1558.999060150376</c:v>
                      </c:pt>
                      <c:pt idx="25">
                        <c:v>2607.678685897436</c:v>
                      </c:pt>
                      <c:pt idx="26">
                        <c:v>1958.0817490494296</c:v>
                      </c:pt>
                      <c:pt idx="27">
                        <c:v>1565.9136379992804</c:v>
                      </c:pt>
                      <c:pt idx="28">
                        <c:v>1321.4086460032627</c:v>
                      </c:pt>
                      <c:pt idx="29">
                        <c:v>1069.2316258351893</c:v>
                      </c:pt>
                      <c:pt idx="30">
                        <c:v>1117.2652173913043</c:v>
                      </c:pt>
                      <c:pt idx="31">
                        <c:v>1083.0345140781108</c:v>
                      </c:pt>
                      <c:pt idx="32">
                        <c:v>928.58139534883719</c:v>
                      </c:pt>
                      <c:pt idx="33">
                        <c:v>2524.0729455216988</c:v>
                      </c:pt>
                      <c:pt idx="34">
                        <c:v>438.32464076636506</c:v>
                      </c:pt>
                      <c:pt idx="35">
                        <c:v>3794.3369963369964</c:v>
                      </c:pt>
                      <c:pt idx="36">
                        <c:v>1547.2950432730133</c:v>
                      </c:pt>
                      <c:pt idx="37">
                        <c:v>303.10262008733622</c:v>
                      </c:pt>
                      <c:pt idx="38">
                        <c:v>170.08428446005269</c:v>
                      </c:pt>
                      <c:pt idx="39">
                        <c:v>1027.679012345679</c:v>
                      </c:pt>
                      <c:pt idx="40">
                        <c:v>2512.8857938718661</c:v>
                      </c:pt>
                      <c:pt idx="41">
                        <c:v>1904.45</c:v>
                      </c:pt>
                      <c:pt idx="42">
                        <c:v>1797.3339787028074</c:v>
                      </c:pt>
                      <c:pt idx="43">
                        <c:v>1603.7401129943503</c:v>
                      </c:pt>
                      <c:pt idx="44">
                        <c:v>2800.575221238938</c:v>
                      </c:pt>
                      <c:pt idx="45">
                        <c:v>1431.9499431171787</c:v>
                      </c:pt>
                      <c:pt idx="46">
                        <c:v>2275.5541871921182</c:v>
                      </c:pt>
                      <c:pt idx="47">
                        <c:v>3569.5889570552149</c:v>
                      </c:pt>
                      <c:pt idx="48">
                        <c:v>1694</c:v>
                      </c:pt>
                      <c:pt idx="49">
                        <c:v>1131.6827632461436</c:v>
                      </c:pt>
                      <c:pt idx="50">
                        <c:v>548.84441939120632</c:v>
                      </c:pt>
                      <c:pt idx="51">
                        <c:v>49.062041360907273</c:v>
                      </c:pt>
                      <c:pt idx="52">
                        <c:v>814.06103286384973</c:v>
                      </c:pt>
                      <c:pt idx="53">
                        <c:v>585.44642857142856</c:v>
                      </c:pt>
                      <c:pt idx="54">
                        <c:v>834.68181818181813</c:v>
                      </c:pt>
                      <c:pt idx="55">
                        <c:v>2679.8773690078037</c:v>
                      </c:pt>
                      <c:pt idx="56">
                        <c:v>1160.8127721335268</c:v>
                      </c:pt>
                      <c:pt idx="57">
                        <c:v>1628.6757215619693</c:v>
                      </c:pt>
                      <c:pt idx="58">
                        <c:v>1129.051575931232</c:v>
                      </c:pt>
                      <c:pt idx="59">
                        <c:v>1576.6462715105163</c:v>
                      </c:pt>
                      <c:pt idx="60">
                        <c:v>1917.4468085106382</c:v>
                      </c:pt>
                    </c:numCache>
                  </c:numRef>
                </c:val>
                <c:extLst xmlns:c15="http://schemas.microsoft.com/office/drawing/2012/chart">
                  <c:ext xmlns:c16="http://schemas.microsoft.com/office/drawing/2014/chart" uri="{C3380CC4-5D6E-409C-BE32-E72D297353CC}">
                    <c16:uniqueId val="{00000007-3700-48E0-927C-26451AE20F8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'2018 CCCU Survey text only'!$O$16</c15:sqref>
                        </c15:formulaRef>
                      </c:ext>
                    </c:extLst>
                    <c:strCache>
                      <c:ptCount val="1"/>
                      <c:pt idx="0">
                        <c:v>Combined Federal &amp; State Gift Aid as a % of Net T&amp;F Revenue</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xmlns:c15="http://schemas.microsoft.com/office/drawing/2012/chart">
                      <c:ext xmlns:c15="http://schemas.microsoft.com/office/drawing/2012/chart" uri="{02D57815-91ED-43cb-92C2-25804820EDAC}">
                        <c15:formulaRef>
                          <c15:sqref>'2018 CCCU Survey text only'!$O$17:$O$77</c15:sqref>
                        </c15:formulaRef>
                      </c:ext>
                    </c:extLst>
                    <c:numCache>
                      <c:formatCode>0.0%</c:formatCode>
                      <c:ptCount val="61"/>
                      <c:pt idx="0">
                        <c:v>4.7834924127218514E-2</c:v>
                      </c:pt>
                      <c:pt idx="1">
                        <c:v>9.9687390095980002E-2</c:v>
                      </c:pt>
                      <c:pt idx="2">
                        <c:v>5.5136846741787413E-2</c:v>
                      </c:pt>
                      <c:pt idx="3">
                        <c:v>9.3519853384820578E-2</c:v>
                      </c:pt>
                      <c:pt idx="4">
                        <c:v>0.12480400583913445</c:v>
                      </c:pt>
                      <c:pt idx="5">
                        <c:v>0.12687112626143221</c:v>
                      </c:pt>
                      <c:pt idx="6">
                        <c:v>9.6973363142702537E-2</c:v>
                      </c:pt>
                      <c:pt idx="7">
                        <c:v>6.908365484904011E-2</c:v>
                      </c:pt>
                      <c:pt idx="8">
                        <c:v>8.8474661521274742E-2</c:v>
                      </c:pt>
                      <c:pt idx="9">
                        <c:v>0.14304415295554057</c:v>
                      </c:pt>
                      <c:pt idx="10">
                        <c:v>0.16318274358024731</c:v>
                      </c:pt>
                      <c:pt idx="11">
                        <c:v>0.12980525218163375</c:v>
                      </c:pt>
                      <c:pt idx="12">
                        <c:v>0.11358121056576306</c:v>
                      </c:pt>
                      <c:pt idx="13">
                        <c:v>8.8282779573025327E-2</c:v>
                      </c:pt>
                      <c:pt idx="14">
                        <c:v>0.11401097529384052</c:v>
                      </c:pt>
                      <c:pt idx="15">
                        <c:v>0.14712850158841154</c:v>
                      </c:pt>
                      <c:pt idx="16">
                        <c:v>0.18390516765148129</c:v>
                      </c:pt>
                      <c:pt idx="17">
                        <c:v>0.19351883558037131</c:v>
                      </c:pt>
                      <c:pt idx="18">
                        <c:v>0.11373346184418875</c:v>
                      </c:pt>
                      <c:pt idx="19">
                        <c:v>0.13956805648017492</c:v>
                      </c:pt>
                      <c:pt idx="20">
                        <c:v>0.23626098090620565</c:v>
                      </c:pt>
                      <c:pt idx="21">
                        <c:v>0.17216367909521413</c:v>
                      </c:pt>
                      <c:pt idx="22">
                        <c:v>0.1605479870161442</c:v>
                      </c:pt>
                      <c:pt idx="23">
                        <c:v>0.22930791885228985</c:v>
                      </c:pt>
                      <c:pt idx="24">
                        <c:v>0.22596967663309364</c:v>
                      </c:pt>
                      <c:pt idx="25">
                        <c:v>0.26583325839937522</c:v>
                      </c:pt>
                      <c:pt idx="26">
                        <c:v>0.25364706828910333</c:v>
                      </c:pt>
                      <c:pt idx="27">
                        <c:v>0.2224892039088866</c:v>
                      </c:pt>
                      <c:pt idx="28">
                        <c:v>0.20674696658009514</c:v>
                      </c:pt>
                      <c:pt idx="29">
                        <c:v>0.19262752657569476</c:v>
                      </c:pt>
                      <c:pt idx="30">
                        <c:v>0.20505204167678384</c:v>
                      </c:pt>
                      <c:pt idx="31">
                        <c:v>0.19427616068415332</c:v>
                      </c:pt>
                      <c:pt idx="32">
                        <c:v>0.19893902363796351</c:v>
                      </c:pt>
                      <c:pt idx="33">
                        <c:v>0.28992843976121441</c:v>
                      </c:pt>
                      <c:pt idx="34">
                        <c:v>0.16267829468140493</c:v>
                      </c:pt>
                      <c:pt idx="35">
                        <c:v>0.3491893225240767</c:v>
                      </c:pt>
                      <c:pt idx="36">
                        <c:v>0.27160621780765964</c:v>
                      </c:pt>
                      <c:pt idx="37">
                        <c:v>0.153162828422927</c:v>
                      </c:pt>
                      <c:pt idx="38">
                        <c:v>0.14560363541313021</c:v>
                      </c:pt>
                      <c:pt idx="39">
                        <c:v>0.21471812956118641</c:v>
                      </c:pt>
                      <c:pt idx="40">
                        <c:v>0.29601909775017732</c:v>
                      </c:pt>
                      <c:pt idx="41">
                        <c:v>0.28006885064153864</c:v>
                      </c:pt>
                      <c:pt idx="42">
                        <c:v>0.31367351051519993</c:v>
                      </c:pt>
                      <c:pt idx="43">
                        <c:v>0.2965492755424517</c:v>
                      </c:pt>
                      <c:pt idx="44">
                        <c:v>0.33129077448433553</c:v>
                      </c:pt>
                      <c:pt idx="45">
                        <c:v>0.25322246934766235</c:v>
                      </c:pt>
                      <c:pt idx="46">
                        <c:v>0.34567102830817453</c:v>
                      </c:pt>
                      <c:pt idx="47">
                        <c:v>0.44359411690541856</c:v>
                      </c:pt>
                      <c:pt idx="48">
                        <c:v>0.3026961263391994</c:v>
                      </c:pt>
                      <c:pt idx="49">
                        <c:v>0.26554052094152575</c:v>
                      </c:pt>
                      <c:pt idx="50">
                        <c:v>0.22078677866022742</c:v>
                      </c:pt>
                      <c:pt idx="51">
                        <c:v>0.18464862230152995</c:v>
                      </c:pt>
                      <c:pt idx="52">
                        <c:v>0.25261945008181902</c:v>
                      </c:pt>
                      <c:pt idx="53">
                        <c:v>0.26720628221071402</c:v>
                      </c:pt>
                      <c:pt idx="54">
                        <c:v>0.27462287721042133</c:v>
                      </c:pt>
                      <c:pt idx="55">
                        <c:v>0.48268857794634945</c:v>
                      </c:pt>
                      <c:pt idx="56">
                        <c:v>0.32637133048916667</c:v>
                      </c:pt>
                      <c:pt idx="57">
                        <c:v>0.36762004798388914</c:v>
                      </c:pt>
                      <c:pt idx="58">
                        <c:v>0.39226325103293791</c:v>
                      </c:pt>
                      <c:pt idx="59">
                        <c:v>0.47056401422979083</c:v>
                      </c:pt>
                      <c:pt idx="60">
                        <c:v>0.47793428468979987</c:v>
                      </c:pt>
                    </c:numCache>
                  </c:numRef>
                </c:val>
                <c:extLst xmlns:c15="http://schemas.microsoft.com/office/drawing/2012/chart">
                  <c:ext xmlns:c16="http://schemas.microsoft.com/office/drawing/2014/chart" uri="{C3380CC4-5D6E-409C-BE32-E72D297353CC}">
                    <c16:uniqueId val="{00000008-3700-48E0-927C-26451AE20F80}"/>
                  </c:ext>
                </c:extLst>
              </c15:ser>
            </c15:filteredBarSeries>
          </c:ext>
        </c:extLst>
      </c:barChart>
      <c:lineChart>
        <c:grouping val="standard"/>
        <c:varyColors val="0"/>
        <c:dLbls>
          <c:showLegendKey val="0"/>
          <c:showVal val="0"/>
          <c:showCatName val="0"/>
          <c:showSerName val="0"/>
          <c:showPercent val="0"/>
          <c:showBubbleSize val="0"/>
        </c:dLbls>
        <c:marker val="1"/>
        <c:smooth val="0"/>
        <c:axId val="2009677855"/>
        <c:axId val="1892444399"/>
        <c:extLst>
          <c:ext xmlns:c15="http://schemas.microsoft.com/office/drawing/2012/chart" uri="{02D57815-91ED-43cb-92C2-25804820EDAC}">
            <c15:filteredLineSeries>
              <c15:ser>
                <c:idx val="9"/>
                <c:order val="9"/>
                <c:tx>
                  <c:strRef>
                    <c:extLst>
                      <c:ext uri="{02D57815-91ED-43cb-92C2-25804820EDAC}">
                        <c15:formulaRef>
                          <c15:sqref>'2018 CCCU Survey text only'!$Q$16</c15:sqref>
                        </c15:formulaRef>
                      </c:ext>
                    </c:extLst>
                    <c:strCache>
                      <c:ptCount val="1"/>
                      <c:pt idx="0">
                        <c:v>Combined Federal &amp; State Gift Aid and Loans as a % of Net T&amp;F Revenue</c:v>
                      </c:pt>
                    </c:strCache>
                  </c:strRef>
                </c:tx>
                <c:spPr>
                  <a:ln w="28575" cap="rnd">
                    <a:solidFill>
                      <a:schemeClr val="accent4">
                        <a:lumMod val="60000"/>
                      </a:schemeClr>
                    </a:solidFill>
                    <a:round/>
                  </a:ln>
                  <a:effectLst/>
                </c:spPr>
                <c:marker>
                  <c:symbol val="none"/>
                </c:marker>
                <c:cat>
                  <c:strRef>
                    <c:extLst>
                      <c:ext uri="{02D57815-91ED-43cb-92C2-25804820EDAC}">
                        <c15:formulaRef>
                          <c15:sqref>'2018 CCCU Survey text only'!$G$17:$G$77</c15:sqref>
                        </c15:formulaRef>
                      </c:ext>
                    </c:extLst>
                    <c:strCache>
                      <c:ptCount val="61"/>
                      <c:pt idx="0">
                        <c:v>Pepperdine</c:v>
                      </c:pt>
                      <c:pt idx="1">
                        <c:v>Westmont</c:v>
                      </c:pt>
                      <c:pt idx="2">
                        <c:v>Wheaton</c:v>
                      </c:pt>
                      <c:pt idx="3">
                        <c:v>Messiah</c:v>
                      </c:pt>
                      <c:pt idx="4">
                        <c:v>Lipscomb</c:v>
                      </c:pt>
                      <c:pt idx="5">
                        <c:v>Pt. Loma Naz</c:v>
                      </c:pt>
                      <c:pt idx="6">
                        <c:v>Taylor</c:v>
                      </c:pt>
                      <c:pt idx="7">
                        <c:v>Gordon</c:v>
                      </c:pt>
                      <c:pt idx="8">
                        <c:v>Calvin</c:v>
                      </c:pt>
                      <c:pt idx="9">
                        <c:v>Biola</c:v>
                      </c:pt>
                      <c:pt idx="10">
                        <c:v>Bethel, MN</c:v>
                      </c:pt>
                      <c:pt idx="11">
                        <c:v>Dordt</c:v>
                      </c:pt>
                      <c:pt idx="12">
                        <c:v>Harding, AR</c:v>
                      </c:pt>
                      <c:pt idx="13">
                        <c:v>George Fox</c:v>
                      </c:pt>
                      <c:pt idx="14">
                        <c:v>CCU, CO</c:v>
                      </c:pt>
                      <c:pt idx="15">
                        <c:v>SPU, WA</c:v>
                      </c:pt>
                      <c:pt idx="16">
                        <c:v>UNWSP, MN</c:v>
                      </c:pt>
                      <c:pt idx="17">
                        <c:v>Asbury</c:v>
                      </c:pt>
                      <c:pt idx="18">
                        <c:v>Walla Walla</c:v>
                      </c:pt>
                      <c:pt idx="19">
                        <c:v>LeTourneau</c:v>
                      </c:pt>
                      <c:pt idx="20">
                        <c:v>Milligan</c:v>
                      </c:pt>
                      <c:pt idx="21">
                        <c:v>OK Bapt</c:v>
                      </c:pt>
                      <c:pt idx="22">
                        <c:v>JBU, AR</c:v>
                      </c:pt>
                      <c:pt idx="23">
                        <c:v>NW U, WA</c:v>
                      </c:pt>
                      <c:pt idx="24">
                        <c:v>NWC, IA</c:v>
                      </c:pt>
                      <c:pt idx="25">
                        <c:v>PBA, FL</c:v>
                      </c:pt>
                      <c:pt idx="26">
                        <c:v>Ouachita</c:v>
                      </c:pt>
                      <c:pt idx="27">
                        <c:v>IWU, IN</c:v>
                      </c:pt>
                      <c:pt idx="28">
                        <c:v>Geneva</c:v>
                      </c:pt>
                      <c:pt idx="29">
                        <c:v>Trinity, IL</c:v>
                      </c:pt>
                      <c:pt idx="30">
                        <c:v>Olivet Nazarene</c:v>
                      </c:pt>
                      <c:pt idx="31">
                        <c:v>Houghton</c:v>
                      </c:pt>
                      <c:pt idx="32">
                        <c:v>Cornerstone</c:v>
                      </c:pt>
                      <c:pt idx="33">
                        <c:v>Wm Jessup</c:v>
                      </c:pt>
                      <c:pt idx="34">
                        <c:v>OK Chr</c:v>
                      </c:pt>
                      <c:pt idx="35">
                        <c:v>Fresno, CA</c:v>
                      </c:pt>
                      <c:pt idx="36">
                        <c:v>Lee</c:v>
                      </c:pt>
                      <c:pt idx="37">
                        <c:v>Corban</c:v>
                      </c:pt>
                      <c:pt idx="38">
                        <c:v>NW NU, ID</c:v>
                      </c:pt>
                      <c:pt idx="39">
                        <c:v>Roberts</c:v>
                      </c:pt>
                      <c:pt idx="40">
                        <c:v>Trevecca</c:v>
                      </c:pt>
                      <c:pt idx="41">
                        <c:v>Hope, CA</c:v>
                      </c:pt>
                      <c:pt idx="42">
                        <c:v>Huntington</c:v>
                      </c:pt>
                      <c:pt idx="43">
                        <c:v>Providence, CA</c:v>
                      </c:pt>
                      <c:pt idx="44">
                        <c:v>Vanguard</c:v>
                      </c:pt>
                      <c:pt idx="45">
                        <c:v>Greenville</c:v>
                      </c:pt>
                      <c:pt idx="46">
                        <c:v>Grace, IN</c:v>
                      </c:pt>
                      <c:pt idx="47">
                        <c:v>S Wesleyan, SC</c:v>
                      </c:pt>
                      <c:pt idx="48">
                        <c:v>Crown, MN</c:v>
                      </c:pt>
                      <c:pt idx="49">
                        <c:v>Nyack</c:v>
                      </c:pt>
                      <c:pt idx="50">
                        <c:v>MidAm Naz, KS</c:v>
                      </c:pt>
                      <c:pt idx="51">
                        <c:v>Evangel</c:v>
                      </c:pt>
                      <c:pt idx="52">
                        <c:v>Warner Pac, OR</c:v>
                      </c:pt>
                      <c:pt idx="53">
                        <c:v>Tabor</c:v>
                      </c:pt>
                      <c:pt idx="54">
                        <c:v>Sterling</c:v>
                      </c:pt>
                      <c:pt idx="55">
                        <c:v>Campbellsville, KY</c:v>
                      </c:pt>
                      <c:pt idx="56">
                        <c:v>Spring Arbor</c:v>
                      </c:pt>
                      <c:pt idx="57">
                        <c:v>Bluefield</c:v>
                      </c:pt>
                      <c:pt idx="58">
                        <c:v>Lincoln, IL</c:v>
                      </c:pt>
                      <c:pt idx="59">
                        <c:v>Emmanuel</c:v>
                      </c:pt>
                      <c:pt idx="60">
                        <c:v>KY Chr U</c:v>
                      </c:pt>
                    </c:strCache>
                  </c:strRef>
                </c:cat>
                <c:val>
                  <c:numRef>
                    <c:extLst>
                      <c:ext uri="{02D57815-91ED-43cb-92C2-25804820EDAC}">
                        <c15:formulaRef>
                          <c15:sqref>'2018 CCCU Survey text only'!$Q$17:$Q$77</c15:sqref>
                        </c15:formulaRef>
                      </c:ext>
                    </c:extLst>
                    <c:numCache>
                      <c:formatCode>0.0%</c:formatCode>
                      <c:ptCount val="61"/>
                      <c:pt idx="0">
                        <c:v>0.267234252575416</c:v>
                      </c:pt>
                      <c:pt idx="1">
                        <c:v>0.46406904102569557</c:v>
                      </c:pt>
                      <c:pt idx="2">
                        <c:v>0.31033405624381172</c:v>
                      </c:pt>
                      <c:pt idx="3">
                        <c:v>0.57645033886425168</c:v>
                      </c:pt>
                      <c:pt idx="4">
                        <c:v>0.31966788235562871</c:v>
                      </c:pt>
                      <c:pt idx="5">
                        <c:v>0.52240187144316941</c:v>
                      </c:pt>
                      <c:pt idx="6">
                        <c:v>0.44501588496596972</c:v>
                      </c:pt>
                      <c:pt idx="7">
                        <c:v>0.53824094160035063</c:v>
                      </c:pt>
                      <c:pt idx="8">
                        <c:v>0.35675358112160299</c:v>
                      </c:pt>
                      <c:pt idx="9">
                        <c:v>0.5466669770804794</c:v>
                      </c:pt>
                      <c:pt idx="10">
                        <c:v>0.63678555793864366</c:v>
                      </c:pt>
                      <c:pt idx="11">
                        <c:v>0.617050281538569</c:v>
                      </c:pt>
                      <c:pt idx="12">
                        <c:v>0.52278783291209152</c:v>
                      </c:pt>
                      <c:pt idx="13">
                        <c:v>0.53127472560721145</c:v>
                      </c:pt>
                      <c:pt idx="14">
                        <c:v>0.56533380835764746</c:v>
                      </c:pt>
                      <c:pt idx="15">
                        <c:v>0.53566998506334906</c:v>
                      </c:pt>
                      <c:pt idx="16">
                        <c:v>0.7473914955076264</c:v>
                      </c:pt>
                      <c:pt idx="17">
                        <c:v>0.63214214142527791</c:v>
                      </c:pt>
                      <c:pt idx="18">
                        <c:v>0.47757400819113349</c:v>
                      </c:pt>
                      <c:pt idx="19">
                        <c:v>0.57291214453190287</c:v>
                      </c:pt>
                      <c:pt idx="20">
                        <c:v>0.68630253169776745</c:v>
                      </c:pt>
                      <c:pt idx="21">
                        <c:v>0.66597371133779293</c:v>
                      </c:pt>
                      <c:pt idx="22">
                        <c:v>0.51337614913242058</c:v>
                      </c:pt>
                      <c:pt idx="23">
                        <c:v>0.73578475865211246</c:v>
                      </c:pt>
                      <c:pt idx="24">
                        <c:v>0.74702372873675538</c:v>
                      </c:pt>
                      <c:pt idx="25">
                        <c:v>0.62628055903553004</c:v>
                      </c:pt>
                      <c:pt idx="26">
                        <c:v>0.64644032211862723</c:v>
                      </c:pt>
                      <c:pt idx="27">
                        <c:v>0.70816341314216413</c:v>
                      </c:pt>
                      <c:pt idx="28">
                        <c:v>0.77786544384816891</c:v>
                      </c:pt>
                      <c:pt idx="29">
                        <c:v>0.75271893874163731</c:v>
                      </c:pt>
                      <c:pt idx="30">
                        <c:v>0.85053893150813165</c:v>
                      </c:pt>
                      <c:pt idx="31">
                        <c:v>0.68871637104308148</c:v>
                      </c:pt>
                      <c:pt idx="32">
                        <c:v>0.72203008901226884</c:v>
                      </c:pt>
                      <c:pt idx="33">
                        <c:v>0.79260038405129263</c:v>
                      </c:pt>
                      <c:pt idx="34">
                        <c:v>0.68644596815684</c:v>
                      </c:pt>
                      <c:pt idx="35">
                        <c:v>0.6925093108885918</c:v>
                      </c:pt>
                      <c:pt idx="36">
                        <c:v>0.81163272660769858</c:v>
                      </c:pt>
                      <c:pt idx="37">
                        <c:v>0.7098607130904131</c:v>
                      </c:pt>
                      <c:pt idx="38">
                        <c:v>0.59453388305222954</c:v>
                      </c:pt>
                      <c:pt idx="39">
                        <c:v>0.90787707777372306</c:v>
                      </c:pt>
                      <c:pt idx="40">
                        <c:v>0.72409826230754426</c:v>
                      </c:pt>
                      <c:pt idx="41">
                        <c:v>0.79139610482521616</c:v>
                      </c:pt>
                      <c:pt idx="42">
                        <c:v>1.2523747120029192</c:v>
                      </c:pt>
                      <c:pt idx="43">
                        <c:v>1.1343419977545994</c:v>
                      </c:pt>
                      <c:pt idx="44">
                        <c:v>0.95497629526677341</c:v>
                      </c:pt>
                      <c:pt idx="45">
                        <c:v>0.85084746928902155</c:v>
                      </c:pt>
                      <c:pt idx="46">
                        <c:v>1.0716991241208804</c:v>
                      </c:pt>
                      <c:pt idx="47">
                        <c:v>1.0324896223375857</c:v>
                      </c:pt>
                      <c:pt idx="48">
                        <c:v>1.0011342337705211</c:v>
                      </c:pt>
                      <c:pt idx="49">
                        <c:v>0.75295735000490982</c:v>
                      </c:pt>
                      <c:pt idx="50">
                        <c:v>0.83735052951326194</c:v>
                      </c:pt>
                      <c:pt idx="51">
                        <c:v>0.86942950161073473</c:v>
                      </c:pt>
                      <c:pt idx="52">
                        <c:v>0.74806199173562082</c:v>
                      </c:pt>
                      <c:pt idx="53">
                        <c:v>1.1026039183882144</c:v>
                      </c:pt>
                      <c:pt idx="54">
                        <c:v>1.05116282317228</c:v>
                      </c:pt>
                      <c:pt idx="55">
                        <c:v>0.94248127878335419</c:v>
                      </c:pt>
                      <c:pt idx="56">
                        <c:v>1.0644189828537352</c:v>
                      </c:pt>
                      <c:pt idx="57">
                        <c:v>1.0198329586132169</c:v>
                      </c:pt>
                      <c:pt idx="58">
                        <c:v>1.1344584925307619</c:v>
                      </c:pt>
                      <c:pt idx="59">
                        <c:v>1.541361244086533</c:v>
                      </c:pt>
                      <c:pt idx="60">
                        <c:v>1.4207494229661219</c:v>
                      </c:pt>
                    </c:numCache>
                  </c:numRef>
                </c:val>
                <c:smooth val="0"/>
                <c:extLst>
                  <c:ext xmlns:c16="http://schemas.microsoft.com/office/drawing/2014/chart" uri="{C3380CC4-5D6E-409C-BE32-E72D297353CC}">
                    <c16:uniqueId val="{00000009-3700-48E0-927C-26451AE20F80}"/>
                  </c:ext>
                </c:extLst>
              </c15:ser>
            </c15:filteredLineSeries>
          </c:ext>
        </c:extLst>
      </c:lineChart>
      <c:catAx>
        <c:axId val="416046127"/>
        <c:scaling>
          <c:orientation val="minMax"/>
        </c:scaling>
        <c:delete val="1"/>
        <c:axPos val="b"/>
        <c:numFmt formatCode="General" sourceLinked="1"/>
        <c:majorTickMark val="none"/>
        <c:minorTickMark val="none"/>
        <c:tickLblPos val="nextTo"/>
        <c:crossAx val="2011763839"/>
        <c:crosses val="autoZero"/>
        <c:auto val="1"/>
        <c:lblAlgn val="ctr"/>
        <c:lblOffset val="100"/>
        <c:noMultiLvlLbl val="0"/>
      </c:catAx>
      <c:valAx>
        <c:axId val="2011763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6046127"/>
        <c:crosses val="autoZero"/>
        <c:crossBetween val="between"/>
      </c:valAx>
      <c:valAx>
        <c:axId val="1892444399"/>
        <c:scaling>
          <c:orientation val="minMax"/>
        </c:scaling>
        <c:delete val="1"/>
        <c:axPos val="r"/>
        <c:numFmt formatCode="0.0%" sourceLinked="1"/>
        <c:majorTickMark val="out"/>
        <c:minorTickMark val="none"/>
        <c:tickLblPos val="nextTo"/>
        <c:crossAx val="2009677855"/>
        <c:crosses val="max"/>
        <c:crossBetween val="between"/>
      </c:valAx>
      <c:catAx>
        <c:axId val="2009677855"/>
        <c:scaling>
          <c:orientation val="minMax"/>
        </c:scaling>
        <c:delete val="1"/>
        <c:axPos val="b"/>
        <c:numFmt formatCode="General" sourceLinked="1"/>
        <c:majorTickMark val="out"/>
        <c:minorTickMark val="none"/>
        <c:tickLblPos val="nextTo"/>
        <c:crossAx val="18924443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Nov or Earlier</c:v>
                </c:pt>
              </c:strCache>
            </c:strRef>
          </c:tx>
          <c:spPr>
            <a:solidFill>
              <a:schemeClr val="accent1"/>
            </a:solidFill>
            <a:ln>
              <a:noFill/>
            </a:ln>
            <a:effectLst/>
          </c:spPr>
          <c:invertIfNegative val="0"/>
          <c:cat>
            <c:strRef>
              <c:f>Sheet1!$A$2:$A$3</c:f>
              <c:strCache>
                <c:ptCount val="2"/>
                <c:pt idx="0">
                  <c:v>Fall 2020</c:v>
                </c:pt>
                <c:pt idx="1">
                  <c:v>Fall 2019</c:v>
                </c:pt>
              </c:strCache>
            </c:strRef>
          </c:cat>
          <c:val>
            <c:numRef>
              <c:f>Sheet1!$B$2:$B$3</c:f>
              <c:numCache>
                <c:formatCode>General</c:formatCode>
                <c:ptCount val="2"/>
                <c:pt idx="0">
                  <c:v>23</c:v>
                </c:pt>
                <c:pt idx="1">
                  <c:v>25</c:v>
                </c:pt>
              </c:numCache>
            </c:numRef>
          </c:val>
          <c:extLst>
            <c:ext xmlns:c16="http://schemas.microsoft.com/office/drawing/2014/chart" uri="{C3380CC4-5D6E-409C-BE32-E72D297353CC}">
              <c16:uniqueId val="{00000000-67BC-486E-B391-F37BF3FC400C}"/>
            </c:ext>
          </c:extLst>
        </c:ser>
        <c:ser>
          <c:idx val="1"/>
          <c:order val="1"/>
          <c:tx>
            <c:strRef>
              <c:f>Sheet1!$C$1</c:f>
              <c:strCache>
                <c:ptCount val="1"/>
                <c:pt idx="0">
                  <c:v>Dec</c:v>
                </c:pt>
              </c:strCache>
            </c:strRef>
          </c:tx>
          <c:spPr>
            <a:solidFill>
              <a:schemeClr val="accent2"/>
            </a:solidFill>
            <a:ln>
              <a:noFill/>
            </a:ln>
            <a:effectLst/>
          </c:spPr>
          <c:invertIfNegative val="0"/>
          <c:cat>
            <c:strRef>
              <c:f>Sheet1!$A$2:$A$3</c:f>
              <c:strCache>
                <c:ptCount val="2"/>
                <c:pt idx="0">
                  <c:v>Fall 2020</c:v>
                </c:pt>
                <c:pt idx="1">
                  <c:v>Fall 2019</c:v>
                </c:pt>
              </c:strCache>
            </c:strRef>
          </c:cat>
          <c:val>
            <c:numRef>
              <c:f>Sheet1!$C$2:$C$3</c:f>
              <c:numCache>
                <c:formatCode>General</c:formatCode>
                <c:ptCount val="2"/>
                <c:pt idx="0">
                  <c:v>19</c:v>
                </c:pt>
                <c:pt idx="1">
                  <c:v>27</c:v>
                </c:pt>
              </c:numCache>
            </c:numRef>
          </c:val>
          <c:extLst>
            <c:ext xmlns:c16="http://schemas.microsoft.com/office/drawing/2014/chart" uri="{C3380CC4-5D6E-409C-BE32-E72D297353CC}">
              <c16:uniqueId val="{00000001-67BC-486E-B391-F37BF3FC400C}"/>
            </c:ext>
          </c:extLst>
        </c:ser>
        <c:ser>
          <c:idx val="2"/>
          <c:order val="2"/>
          <c:tx>
            <c:strRef>
              <c:f>Sheet1!$D$1</c:f>
              <c:strCache>
                <c:ptCount val="1"/>
                <c:pt idx="0">
                  <c:v>Jan</c:v>
                </c:pt>
              </c:strCache>
            </c:strRef>
          </c:tx>
          <c:spPr>
            <a:solidFill>
              <a:schemeClr val="accent3"/>
            </a:solidFill>
            <a:ln>
              <a:noFill/>
            </a:ln>
            <a:effectLst/>
          </c:spPr>
          <c:invertIfNegative val="0"/>
          <c:cat>
            <c:strRef>
              <c:f>Sheet1!$A$2:$A$3</c:f>
              <c:strCache>
                <c:ptCount val="2"/>
                <c:pt idx="0">
                  <c:v>Fall 2020</c:v>
                </c:pt>
                <c:pt idx="1">
                  <c:v>Fall 2019</c:v>
                </c:pt>
              </c:strCache>
            </c:strRef>
          </c:cat>
          <c:val>
            <c:numRef>
              <c:f>Sheet1!$D$2:$D$3</c:f>
              <c:numCache>
                <c:formatCode>General</c:formatCode>
                <c:ptCount val="2"/>
                <c:pt idx="0">
                  <c:v>12</c:v>
                </c:pt>
                <c:pt idx="1">
                  <c:v>6</c:v>
                </c:pt>
              </c:numCache>
            </c:numRef>
          </c:val>
          <c:extLst>
            <c:ext xmlns:c16="http://schemas.microsoft.com/office/drawing/2014/chart" uri="{C3380CC4-5D6E-409C-BE32-E72D297353CC}">
              <c16:uniqueId val="{00000002-67BC-486E-B391-F37BF3FC400C}"/>
            </c:ext>
          </c:extLst>
        </c:ser>
        <c:ser>
          <c:idx val="3"/>
          <c:order val="3"/>
          <c:tx>
            <c:strRef>
              <c:f>Sheet1!$E$1</c:f>
              <c:strCache>
                <c:ptCount val="1"/>
                <c:pt idx="0">
                  <c:v>Feb</c:v>
                </c:pt>
              </c:strCache>
            </c:strRef>
          </c:tx>
          <c:spPr>
            <a:solidFill>
              <a:schemeClr val="accent4"/>
            </a:solidFill>
            <a:ln>
              <a:noFill/>
            </a:ln>
            <a:effectLst/>
          </c:spPr>
          <c:invertIfNegative val="0"/>
          <c:cat>
            <c:strRef>
              <c:f>Sheet1!$A$2:$A$3</c:f>
              <c:strCache>
                <c:ptCount val="2"/>
                <c:pt idx="0">
                  <c:v>Fall 2020</c:v>
                </c:pt>
                <c:pt idx="1">
                  <c:v>Fall 2019</c:v>
                </c:pt>
              </c:strCache>
            </c:strRef>
          </c:cat>
          <c:val>
            <c:numRef>
              <c:f>Sheet1!$E$2:$E$3</c:f>
              <c:numCache>
                <c:formatCode>General</c:formatCode>
                <c:ptCount val="2"/>
                <c:pt idx="0">
                  <c:v>5</c:v>
                </c:pt>
                <c:pt idx="1">
                  <c:v>2</c:v>
                </c:pt>
              </c:numCache>
            </c:numRef>
          </c:val>
          <c:extLst>
            <c:ext xmlns:c16="http://schemas.microsoft.com/office/drawing/2014/chart" uri="{C3380CC4-5D6E-409C-BE32-E72D297353CC}">
              <c16:uniqueId val="{00000003-67BC-486E-B391-F37BF3FC400C}"/>
            </c:ext>
          </c:extLst>
        </c:ser>
        <c:ser>
          <c:idx val="4"/>
          <c:order val="4"/>
          <c:tx>
            <c:strRef>
              <c:f>Sheet1!$F$1</c:f>
              <c:strCache>
                <c:ptCount val="1"/>
                <c:pt idx="0">
                  <c:v>March or Later</c:v>
                </c:pt>
              </c:strCache>
            </c:strRef>
          </c:tx>
          <c:spPr>
            <a:solidFill>
              <a:schemeClr val="accent5"/>
            </a:solidFill>
            <a:ln>
              <a:noFill/>
            </a:ln>
            <a:effectLst/>
          </c:spPr>
          <c:invertIfNegative val="0"/>
          <c:cat>
            <c:strRef>
              <c:f>Sheet1!$A$2:$A$3</c:f>
              <c:strCache>
                <c:ptCount val="2"/>
                <c:pt idx="0">
                  <c:v>Fall 2020</c:v>
                </c:pt>
                <c:pt idx="1">
                  <c:v>Fall 2019</c:v>
                </c:pt>
              </c:strCache>
            </c:strRef>
          </c:cat>
          <c:val>
            <c:numRef>
              <c:f>Sheet1!$F$2:$F$3</c:f>
              <c:numCache>
                <c:formatCode>General</c:formatCode>
                <c:ptCount val="2"/>
                <c:pt idx="0">
                  <c:v>0</c:v>
                </c:pt>
                <c:pt idx="1">
                  <c:v>1</c:v>
                </c:pt>
              </c:numCache>
            </c:numRef>
          </c:val>
          <c:extLst>
            <c:ext xmlns:c16="http://schemas.microsoft.com/office/drawing/2014/chart" uri="{C3380CC4-5D6E-409C-BE32-E72D297353CC}">
              <c16:uniqueId val="{00000004-67BC-486E-B391-F37BF3FC400C}"/>
            </c:ext>
          </c:extLst>
        </c:ser>
        <c:dLbls>
          <c:showLegendKey val="0"/>
          <c:showVal val="0"/>
          <c:showCatName val="0"/>
          <c:showSerName val="0"/>
          <c:showPercent val="0"/>
          <c:showBubbleSize val="0"/>
        </c:dLbls>
        <c:gapWidth val="150"/>
        <c:overlap val="100"/>
        <c:axId val="676251344"/>
        <c:axId val="676251904"/>
      </c:barChart>
      <c:catAx>
        <c:axId val="67625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904"/>
        <c:crosses val="autoZero"/>
        <c:auto val="1"/>
        <c:lblAlgn val="ctr"/>
        <c:lblOffset val="100"/>
        <c:noMultiLvlLbl val="0"/>
      </c:catAx>
      <c:valAx>
        <c:axId val="67625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2007 Survey</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A-4163-BF0B-D70648D6D5F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BA-4163-BF0B-D70648D6D5F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BA-4163-BF0B-D70648D6D5F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BA-4163-BF0B-D70648D6D5F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BA-4163-BF0B-D70648D6D5F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BA-4163-BF0B-D70648D6D5F5}"/>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BA-4163-BF0B-D70648D6D5F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BA-4163-BF0B-D70648D6D5F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BA-4163-BF0B-D70648D6D5F5}"/>
                </c:ext>
              </c:extLst>
            </c:dLbl>
            <c:spPr>
              <a:noFill/>
              <a:ln>
                <a:noFill/>
              </a:ln>
              <a:effectLst/>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Sheet1!$B$2:$B$5</c:f>
              <c:numCache>
                <c:formatCode>0%</c:formatCode>
                <c:ptCount val="4"/>
                <c:pt idx="0">
                  <c:v>5.3571428571428568E-2</c:v>
                </c:pt>
                <c:pt idx="1">
                  <c:v>0.26</c:v>
                </c:pt>
                <c:pt idx="2">
                  <c:v>0.971830985915493</c:v>
                </c:pt>
                <c:pt idx="3">
                  <c:v>0.95774647887323938</c:v>
                </c:pt>
              </c:numCache>
            </c:numRef>
          </c:val>
          <c:extLst>
            <c:ext xmlns:c16="http://schemas.microsoft.com/office/drawing/2014/chart" uri="{C3380CC4-5D6E-409C-BE32-E72D297353CC}">
              <c16:uniqueId val="{00000009-32BA-4163-BF0B-D70648D6D5F5}"/>
            </c:ext>
          </c:extLst>
        </c:ser>
        <c:ser>
          <c:idx val="1"/>
          <c:order val="1"/>
          <c:tx>
            <c:strRef>
              <c:f>Sheet1!$C$1</c:f>
              <c:strCache>
                <c:ptCount val="1"/>
                <c:pt idx="0">
                  <c:v>2011 Survey</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Sheet1!$C$2:$C$5</c:f>
              <c:numCache>
                <c:formatCode>0%</c:formatCode>
                <c:ptCount val="4"/>
                <c:pt idx="0">
                  <c:v>7.0000000000000007E-2</c:v>
                </c:pt>
                <c:pt idx="1">
                  <c:v>0.25333333333333335</c:v>
                </c:pt>
                <c:pt idx="2">
                  <c:v>1</c:v>
                </c:pt>
                <c:pt idx="3">
                  <c:v>0.96103896103896103</c:v>
                </c:pt>
              </c:numCache>
            </c:numRef>
          </c:val>
          <c:extLst>
            <c:ext xmlns:c16="http://schemas.microsoft.com/office/drawing/2014/chart" uri="{C3380CC4-5D6E-409C-BE32-E72D297353CC}">
              <c16:uniqueId val="{0000000A-32BA-4163-BF0B-D70648D6D5F5}"/>
            </c:ext>
          </c:extLst>
        </c:ser>
        <c:ser>
          <c:idx val="2"/>
          <c:order val="2"/>
          <c:tx>
            <c:strRef>
              <c:f>Sheet1!$D$1</c:f>
              <c:strCache>
                <c:ptCount val="1"/>
                <c:pt idx="0">
                  <c:v>2015 Survey</c:v>
                </c:pt>
              </c:strCache>
            </c:strRef>
          </c:tx>
          <c:invertIfNegative val="0"/>
          <c:dLbls>
            <c:dLbl>
              <c:idx val="1"/>
              <c:layout>
                <c:manualLayout>
                  <c:x val="1.3888888888888888E-2"/>
                  <c:y val="0.1083687604162915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BA-4163-BF0B-D70648D6D5F5}"/>
                </c:ext>
              </c:extLst>
            </c:dLbl>
            <c:dLbl>
              <c:idx val="2"/>
              <c:layout>
                <c:manualLayout>
                  <c:x val="1.3888888888888888E-2"/>
                  <c:y val="0.3690533926150081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4853334305434038E-2"/>
                      <c:h val="6.6502974063199369E-2"/>
                    </c:manualLayout>
                  </c15:layout>
                </c:ext>
                <c:ext xmlns:c16="http://schemas.microsoft.com/office/drawing/2014/chart" uri="{C3380CC4-5D6E-409C-BE32-E72D297353CC}">
                  <c16:uniqueId val="{0000000C-32BA-4163-BF0B-D70648D6D5F5}"/>
                </c:ext>
              </c:extLst>
            </c:dLbl>
            <c:dLbl>
              <c:idx val="3"/>
              <c:layout>
                <c:manualLayout>
                  <c:x val="9.2592592592592587E-3"/>
                  <c:y val="0.370343062901751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BA-4163-BF0B-D70648D6D5F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 (e.g. Taxes)</c:v>
                </c:pt>
                <c:pt idx="1">
                  <c:v>Institutional Aid App</c:v>
                </c:pt>
                <c:pt idx="2">
                  <c:v>FAFSA</c:v>
                </c:pt>
                <c:pt idx="3">
                  <c:v>Admitted</c:v>
                </c:pt>
              </c:strCache>
            </c:strRef>
          </c:cat>
          <c:val>
            <c:numRef>
              <c:f>Sheet1!$D$2:$D$5</c:f>
              <c:numCache>
                <c:formatCode>0%</c:formatCode>
                <c:ptCount val="4"/>
                <c:pt idx="0">
                  <c:v>0.04</c:v>
                </c:pt>
                <c:pt idx="1">
                  <c:v>0.19</c:v>
                </c:pt>
                <c:pt idx="2">
                  <c:v>0.98648648648648651</c:v>
                </c:pt>
                <c:pt idx="3">
                  <c:v>0.93243243243243246</c:v>
                </c:pt>
              </c:numCache>
            </c:numRef>
          </c:val>
          <c:extLst>
            <c:ext xmlns:c16="http://schemas.microsoft.com/office/drawing/2014/chart" uri="{C3380CC4-5D6E-409C-BE32-E72D297353CC}">
              <c16:uniqueId val="{0000000E-32BA-4163-BF0B-D70648D6D5F5}"/>
            </c:ext>
          </c:extLst>
        </c:ser>
        <c:ser>
          <c:idx val="3"/>
          <c:order val="3"/>
          <c:tx>
            <c:strRef>
              <c:f>Sheet1!$E$1</c:f>
              <c:strCache>
                <c:ptCount val="1"/>
                <c:pt idx="0">
                  <c:v>2019 Survey</c:v>
                </c:pt>
              </c:strCache>
            </c:strRef>
          </c:tx>
          <c:invertIfNegative val="0"/>
          <c:cat>
            <c:strRef>
              <c:f>Sheet1!$A$2:$A$5</c:f>
              <c:strCache>
                <c:ptCount val="4"/>
                <c:pt idx="0">
                  <c:v>Other (e.g. Taxes)</c:v>
                </c:pt>
                <c:pt idx="1">
                  <c:v>Institutional Aid App</c:v>
                </c:pt>
                <c:pt idx="2">
                  <c:v>FAFSA</c:v>
                </c:pt>
                <c:pt idx="3">
                  <c:v>Admitted</c:v>
                </c:pt>
              </c:strCache>
            </c:strRef>
          </c:cat>
          <c:val>
            <c:numRef>
              <c:f>Sheet1!$E$2:$E$5</c:f>
              <c:numCache>
                <c:formatCode>0%</c:formatCode>
                <c:ptCount val="4"/>
                <c:pt idx="0">
                  <c:v>0</c:v>
                </c:pt>
                <c:pt idx="1">
                  <c:v>0.22</c:v>
                </c:pt>
                <c:pt idx="2">
                  <c:v>0.97</c:v>
                </c:pt>
                <c:pt idx="3">
                  <c:v>0.93</c:v>
                </c:pt>
              </c:numCache>
            </c:numRef>
          </c:val>
          <c:extLst>
            <c:ext xmlns:c16="http://schemas.microsoft.com/office/drawing/2014/chart" uri="{C3380CC4-5D6E-409C-BE32-E72D297353CC}">
              <c16:uniqueId val="{00000000-17DA-4D45-97AB-29228F95C46A}"/>
            </c:ext>
          </c:extLst>
        </c:ser>
        <c:dLbls>
          <c:showLegendKey val="0"/>
          <c:showVal val="0"/>
          <c:showCatName val="0"/>
          <c:showSerName val="0"/>
          <c:showPercent val="0"/>
          <c:showBubbleSize val="0"/>
        </c:dLbls>
        <c:gapWidth val="150"/>
        <c:axId val="575430216"/>
        <c:axId val="575430608"/>
      </c:barChart>
      <c:catAx>
        <c:axId val="575430216"/>
        <c:scaling>
          <c:orientation val="minMax"/>
        </c:scaling>
        <c:delete val="0"/>
        <c:axPos val="b"/>
        <c:numFmt formatCode="General" sourceLinked="0"/>
        <c:majorTickMark val="out"/>
        <c:minorTickMark val="none"/>
        <c:tickLblPos val="nextTo"/>
        <c:crossAx val="575430608"/>
        <c:crosses val="autoZero"/>
        <c:auto val="1"/>
        <c:lblAlgn val="ctr"/>
        <c:lblOffset val="100"/>
        <c:noMultiLvlLbl val="0"/>
      </c:catAx>
      <c:valAx>
        <c:axId val="575430608"/>
        <c:scaling>
          <c:orientation val="minMax"/>
          <c:max val="1"/>
        </c:scaling>
        <c:delete val="0"/>
        <c:axPos val="l"/>
        <c:majorGridlines/>
        <c:numFmt formatCode="0%" sourceLinked="1"/>
        <c:majorTickMark val="out"/>
        <c:minorTickMark val="none"/>
        <c:tickLblPos val="nextTo"/>
        <c:crossAx val="5754302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2007 Survey</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33-4273-AC3C-0703DAC9732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3-4273-AC3C-0703DAC9732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3-4273-AC3C-0703DAC9732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33-4273-AC3C-0703DAC9732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33-4273-AC3C-0703DAC97327}"/>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33-4273-AC3C-0703DAC97327}"/>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33-4273-AC3C-0703DAC97327}"/>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33-4273-AC3C-0703DAC9732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33-4273-AC3C-0703DAC97327}"/>
                </c:ext>
              </c:extLst>
            </c:dLbl>
            <c:spPr>
              <a:noFill/>
              <a:ln>
                <a:noFill/>
              </a:ln>
              <a:effectLst/>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Sheet1!$B$2:$B$5</c:f>
              <c:numCache>
                <c:formatCode>0%</c:formatCode>
                <c:ptCount val="4"/>
                <c:pt idx="0">
                  <c:v>0.01</c:v>
                </c:pt>
                <c:pt idx="1">
                  <c:v>0.22</c:v>
                </c:pt>
                <c:pt idx="2">
                  <c:v>0.09</c:v>
                </c:pt>
                <c:pt idx="3">
                  <c:v>0.91</c:v>
                </c:pt>
              </c:numCache>
            </c:numRef>
          </c:val>
          <c:extLst>
            <c:ext xmlns:c16="http://schemas.microsoft.com/office/drawing/2014/chart" uri="{C3380CC4-5D6E-409C-BE32-E72D297353CC}">
              <c16:uniqueId val="{00000009-2033-4273-AC3C-0703DAC97327}"/>
            </c:ext>
          </c:extLst>
        </c:ser>
        <c:ser>
          <c:idx val="1"/>
          <c:order val="1"/>
          <c:tx>
            <c:strRef>
              <c:f>Sheet1!$C$1</c:f>
              <c:strCache>
                <c:ptCount val="1"/>
                <c:pt idx="0">
                  <c:v>2011 Survey</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Sheet1!$C$2:$C$5</c:f>
              <c:numCache>
                <c:formatCode>0%</c:formatCode>
                <c:ptCount val="4"/>
                <c:pt idx="0">
                  <c:v>0.01</c:v>
                </c:pt>
                <c:pt idx="1">
                  <c:v>0.2</c:v>
                </c:pt>
                <c:pt idx="2">
                  <c:v>0.16</c:v>
                </c:pt>
                <c:pt idx="3">
                  <c:v>0.92</c:v>
                </c:pt>
              </c:numCache>
            </c:numRef>
          </c:val>
          <c:extLst>
            <c:ext xmlns:c16="http://schemas.microsoft.com/office/drawing/2014/chart" uri="{C3380CC4-5D6E-409C-BE32-E72D297353CC}">
              <c16:uniqueId val="{0000000A-2033-4273-AC3C-0703DAC97327}"/>
            </c:ext>
          </c:extLst>
        </c:ser>
        <c:ser>
          <c:idx val="2"/>
          <c:order val="2"/>
          <c:tx>
            <c:strRef>
              <c:f>Sheet1!$D$1</c:f>
              <c:strCache>
                <c:ptCount val="1"/>
                <c:pt idx="0">
                  <c:v>2015 Survey</c:v>
                </c:pt>
              </c:strCache>
            </c:strRef>
          </c:tx>
          <c:invertIfNegative val="0"/>
          <c:cat>
            <c:strRef>
              <c:f>Sheet1!$A$2:$A$5</c:f>
              <c:strCache>
                <c:ptCount val="4"/>
                <c:pt idx="0">
                  <c:v>Other (e.g. Taxes)</c:v>
                </c:pt>
                <c:pt idx="1">
                  <c:v>Institutional Aid App</c:v>
                </c:pt>
                <c:pt idx="2">
                  <c:v>FAFSA</c:v>
                </c:pt>
                <c:pt idx="3">
                  <c:v>Admitted</c:v>
                </c:pt>
              </c:strCache>
            </c:strRef>
          </c:cat>
          <c:val>
            <c:numRef>
              <c:f>Sheet1!$D$2:$D$5</c:f>
              <c:numCache>
                <c:formatCode>0%</c:formatCode>
                <c:ptCount val="4"/>
                <c:pt idx="0">
                  <c:v>0</c:v>
                </c:pt>
                <c:pt idx="1">
                  <c:v>0.14000000000000001</c:v>
                </c:pt>
                <c:pt idx="2">
                  <c:v>0.1</c:v>
                </c:pt>
                <c:pt idx="3">
                  <c:v>0.92</c:v>
                </c:pt>
              </c:numCache>
            </c:numRef>
          </c:val>
          <c:extLst>
            <c:ext xmlns:c16="http://schemas.microsoft.com/office/drawing/2014/chart" uri="{C3380CC4-5D6E-409C-BE32-E72D297353CC}">
              <c16:uniqueId val="{0000000E-2033-4273-AC3C-0703DAC97327}"/>
            </c:ext>
          </c:extLst>
        </c:ser>
        <c:ser>
          <c:idx val="3"/>
          <c:order val="3"/>
          <c:tx>
            <c:strRef>
              <c:f>Sheet1!$E$1</c:f>
              <c:strCache>
                <c:ptCount val="1"/>
                <c:pt idx="0">
                  <c:v>2019 Survey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 (e.g. Taxes)</c:v>
                </c:pt>
                <c:pt idx="1">
                  <c:v>Institutional Aid App</c:v>
                </c:pt>
                <c:pt idx="2">
                  <c:v>FAFSA</c:v>
                </c:pt>
                <c:pt idx="3">
                  <c:v>Admitted</c:v>
                </c:pt>
              </c:strCache>
            </c:strRef>
          </c:cat>
          <c:val>
            <c:numRef>
              <c:f>Sheet1!$E$2:$E$5</c:f>
              <c:numCache>
                <c:formatCode>0%</c:formatCode>
                <c:ptCount val="4"/>
                <c:pt idx="0">
                  <c:v>0.02</c:v>
                </c:pt>
                <c:pt idx="1">
                  <c:v>0.19</c:v>
                </c:pt>
                <c:pt idx="2">
                  <c:v>0.2</c:v>
                </c:pt>
                <c:pt idx="3">
                  <c:v>0.9</c:v>
                </c:pt>
              </c:numCache>
            </c:numRef>
          </c:val>
          <c:extLst>
            <c:ext xmlns:c16="http://schemas.microsoft.com/office/drawing/2014/chart" uri="{C3380CC4-5D6E-409C-BE32-E72D297353CC}">
              <c16:uniqueId val="{00000000-FD0A-43DA-855A-2A7D4B15BF10}"/>
            </c:ext>
          </c:extLst>
        </c:ser>
        <c:dLbls>
          <c:showLegendKey val="0"/>
          <c:showVal val="0"/>
          <c:showCatName val="0"/>
          <c:showSerName val="0"/>
          <c:showPercent val="0"/>
          <c:showBubbleSize val="0"/>
        </c:dLbls>
        <c:gapWidth val="150"/>
        <c:axId val="575431392"/>
        <c:axId val="622554320"/>
      </c:barChart>
      <c:catAx>
        <c:axId val="575431392"/>
        <c:scaling>
          <c:orientation val="minMax"/>
        </c:scaling>
        <c:delete val="0"/>
        <c:axPos val="b"/>
        <c:numFmt formatCode="General" sourceLinked="0"/>
        <c:majorTickMark val="out"/>
        <c:minorTickMark val="none"/>
        <c:tickLblPos val="nextTo"/>
        <c:crossAx val="622554320"/>
        <c:crosses val="autoZero"/>
        <c:auto val="1"/>
        <c:lblAlgn val="ctr"/>
        <c:lblOffset val="100"/>
        <c:noMultiLvlLbl val="0"/>
      </c:catAx>
      <c:valAx>
        <c:axId val="622554320"/>
        <c:scaling>
          <c:orientation val="minMax"/>
          <c:max val="1"/>
        </c:scaling>
        <c:delete val="0"/>
        <c:axPos val="l"/>
        <c:majorGridlines/>
        <c:numFmt formatCode="0%" sourceLinked="1"/>
        <c:majorTickMark val="out"/>
        <c:minorTickMark val="none"/>
        <c:tickLblPos val="nextTo"/>
        <c:crossAx val="57543139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1819 or Before</c:v>
                </c:pt>
              </c:strCache>
            </c:strRef>
          </c:tx>
          <c:spPr>
            <a:solidFill>
              <a:schemeClr val="accent1"/>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Sheet1!$B$2:$B$5</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0-4F0B-4225-A830-D62B45CE7D63}"/>
            </c:ext>
          </c:extLst>
        </c:ser>
        <c:ser>
          <c:idx val="1"/>
          <c:order val="1"/>
          <c:tx>
            <c:strRef>
              <c:f>Sheet1!$C$1</c:f>
              <c:strCache>
                <c:ptCount val="1"/>
                <c:pt idx="0">
                  <c:v>1920 1st time</c:v>
                </c:pt>
              </c:strCache>
            </c:strRef>
          </c:tx>
          <c:spPr>
            <a:solidFill>
              <a:schemeClr val="accent2"/>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Sheet1!$C$2:$C$5</c:f>
              <c:numCache>
                <c:formatCode>General</c:formatCode>
                <c:ptCount val="4"/>
                <c:pt idx="0">
                  <c:v>0</c:v>
                </c:pt>
                <c:pt idx="1">
                  <c:v>0</c:v>
                </c:pt>
                <c:pt idx="2">
                  <c:v>1</c:v>
                </c:pt>
                <c:pt idx="3">
                  <c:v>2</c:v>
                </c:pt>
              </c:numCache>
            </c:numRef>
          </c:val>
          <c:extLst>
            <c:ext xmlns:c16="http://schemas.microsoft.com/office/drawing/2014/chart" uri="{C3380CC4-5D6E-409C-BE32-E72D297353CC}">
              <c16:uniqueId val="{00000001-4F0B-4225-A830-D62B45CE7D63}"/>
            </c:ext>
          </c:extLst>
        </c:ser>
        <c:ser>
          <c:idx val="2"/>
          <c:order val="2"/>
          <c:tx>
            <c:strRef>
              <c:f>Sheet1!$D$1</c:f>
              <c:strCache>
                <c:ptCount val="1"/>
                <c:pt idx="0">
                  <c:v>2021 1st time</c:v>
                </c:pt>
              </c:strCache>
            </c:strRef>
          </c:tx>
          <c:spPr>
            <a:solidFill>
              <a:schemeClr val="accent3"/>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Sheet1!$D$2:$D$5</c:f>
              <c:numCache>
                <c:formatCode>General</c:formatCode>
                <c:ptCount val="4"/>
                <c:pt idx="0">
                  <c:v>1</c:v>
                </c:pt>
                <c:pt idx="1">
                  <c:v>0</c:v>
                </c:pt>
                <c:pt idx="2">
                  <c:v>1</c:v>
                </c:pt>
                <c:pt idx="3">
                  <c:v>1</c:v>
                </c:pt>
              </c:numCache>
            </c:numRef>
          </c:val>
          <c:extLst>
            <c:ext xmlns:c16="http://schemas.microsoft.com/office/drawing/2014/chart" uri="{C3380CC4-5D6E-409C-BE32-E72D297353CC}">
              <c16:uniqueId val="{00000002-4F0B-4225-A830-D62B45CE7D63}"/>
            </c:ext>
          </c:extLst>
        </c:ser>
        <c:ser>
          <c:idx val="3"/>
          <c:order val="3"/>
          <c:tx>
            <c:strRef>
              <c:f>Sheet1!$E$1</c:f>
              <c:strCache>
                <c:ptCount val="1"/>
                <c:pt idx="0">
                  <c:v>Interested in Future</c:v>
                </c:pt>
              </c:strCache>
            </c:strRef>
          </c:tx>
          <c:spPr>
            <a:solidFill>
              <a:schemeClr val="accent4"/>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Sheet1!$E$2:$E$5</c:f>
              <c:numCache>
                <c:formatCode>General</c:formatCode>
                <c:ptCount val="4"/>
                <c:pt idx="0">
                  <c:v>14</c:v>
                </c:pt>
                <c:pt idx="1">
                  <c:v>18</c:v>
                </c:pt>
                <c:pt idx="2">
                  <c:v>14</c:v>
                </c:pt>
                <c:pt idx="3">
                  <c:v>20</c:v>
                </c:pt>
              </c:numCache>
            </c:numRef>
          </c:val>
          <c:extLst>
            <c:ext xmlns:c16="http://schemas.microsoft.com/office/drawing/2014/chart" uri="{C3380CC4-5D6E-409C-BE32-E72D297353CC}">
              <c16:uniqueId val="{00000003-4F0B-4225-A830-D62B45CE7D63}"/>
            </c:ext>
          </c:extLst>
        </c:ser>
        <c:ser>
          <c:idx val="4"/>
          <c:order val="4"/>
          <c:tx>
            <c:strRef>
              <c:f>Sheet1!$F$1</c:f>
              <c:strCache>
                <c:ptCount val="1"/>
                <c:pt idx="0">
                  <c:v>Not Interested</c:v>
                </c:pt>
              </c:strCache>
            </c:strRef>
          </c:tx>
          <c:spPr>
            <a:solidFill>
              <a:schemeClr val="accent5"/>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Sheet1!$F$2:$F$5</c:f>
              <c:numCache>
                <c:formatCode>General</c:formatCode>
                <c:ptCount val="4"/>
                <c:pt idx="0">
                  <c:v>38</c:v>
                </c:pt>
                <c:pt idx="1">
                  <c:v>36</c:v>
                </c:pt>
                <c:pt idx="2">
                  <c:v>38</c:v>
                </c:pt>
                <c:pt idx="3">
                  <c:v>30</c:v>
                </c:pt>
              </c:numCache>
            </c:numRef>
          </c:val>
          <c:extLst>
            <c:ext xmlns:c16="http://schemas.microsoft.com/office/drawing/2014/chart" uri="{C3380CC4-5D6E-409C-BE32-E72D297353CC}">
              <c16:uniqueId val="{00000004-4F0B-4225-A830-D62B45CE7D63}"/>
            </c:ext>
          </c:extLst>
        </c:ser>
        <c:dLbls>
          <c:showLegendKey val="0"/>
          <c:showVal val="0"/>
          <c:showCatName val="0"/>
          <c:showSerName val="0"/>
          <c:showPercent val="0"/>
          <c:showBubbleSize val="0"/>
        </c:dLbls>
        <c:gapWidth val="150"/>
        <c:overlap val="100"/>
        <c:axId val="676251344"/>
        <c:axId val="676251904"/>
      </c:barChart>
      <c:catAx>
        <c:axId val="67625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904"/>
        <c:crosses val="autoZero"/>
        <c:auto val="1"/>
        <c:lblAlgn val="ctr"/>
        <c:lblOffset val="100"/>
        <c:noMultiLvlLbl val="0"/>
      </c:catAx>
      <c:valAx>
        <c:axId val="67625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Tuition and Fees</a:t>
            </a:r>
          </a:p>
        </c:rich>
      </c:tx>
      <c:overlay val="0"/>
    </c:title>
    <c:autoTitleDeleted val="0"/>
    <c:plotArea>
      <c:layout/>
      <c:lineChart>
        <c:grouping val="standard"/>
        <c:varyColors val="0"/>
        <c:ser>
          <c:idx val="6"/>
          <c:order val="0"/>
          <c:tx>
            <c:strRef>
              <c:f>'J1. COA - Tuition &amp; Fees'!$I$179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Fees'!$K$179:$BS$179</c:f>
              <c:numCache>
                <c:formatCode>"$"#,##0_);[Red]\("$"#,##0\)</c:formatCode>
                <c:ptCount val="17"/>
                <c:pt idx="0">
                  <c:v>5850</c:v>
                </c:pt>
                <c:pt idx="1">
                  <c:v>6160</c:v>
                </c:pt>
                <c:pt idx="2">
                  <c:v>6190</c:v>
                </c:pt>
                <c:pt idx="3">
                  <c:v>6830</c:v>
                </c:pt>
                <c:pt idx="4">
                  <c:v>1710</c:v>
                </c:pt>
                <c:pt idx="5">
                  <c:v>1765</c:v>
                </c:pt>
                <c:pt idx="6">
                  <c:v>1885</c:v>
                </c:pt>
                <c:pt idx="7">
                  <c:v>9100</c:v>
                </c:pt>
                <c:pt idx="8">
                  <c:v>6934</c:v>
                </c:pt>
                <c:pt idx="9">
                  <c:v>6934</c:v>
                </c:pt>
                <c:pt idx="10">
                  <c:v>7126</c:v>
                </c:pt>
                <c:pt idx="11">
                  <c:v>7870</c:v>
                </c:pt>
                <c:pt idx="12">
                  <c:v>8230</c:v>
                </c:pt>
                <c:pt idx="13">
                  <c:v>8950</c:v>
                </c:pt>
                <c:pt idx="14">
                  <c:v>9858</c:v>
                </c:pt>
                <c:pt idx="15">
                  <c:v>10630</c:v>
                </c:pt>
                <c:pt idx="16">
                  <c:v>10630</c:v>
                </c:pt>
              </c:numCache>
            </c:numRef>
          </c:val>
          <c:smooth val="0"/>
          <c:extLst>
            <c:ext xmlns:c16="http://schemas.microsoft.com/office/drawing/2014/chart" uri="{C3380CC4-5D6E-409C-BE32-E72D297353CC}">
              <c16:uniqueId val="{00000003-AAE6-495C-B29E-4D7FC55FCF04}"/>
            </c:ext>
          </c:extLst>
        </c:ser>
        <c:ser>
          <c:idx val="1"/>
          <c:order val="1"/>
          <c:tx>
            <c:strRef>
              <c:f>'J1. COA - Tuition &amp; Fees'!$I$181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Fees'!$K$181:$BS$181</c:f>
              <c:numCache>
                <c:formatCode>"$"#,##0_);[Red]\("$"#,##0\)</c:formatCode>
                <c:ptCount val="17"/>
                <c:pt idx="0">
                  <c:v>11310</c:v>
                </c:pt>
                <c:pt idx="1">
                  <c:v>12000</c:v>
                </c:pt>
                <c:pt idx="2">
                  <c:v>12640</c:v>
                </c:pt>
                <c:pt idx="3">
                  <c:v>13652</c:v>
                </c:pt>
                <c:pt idx="4">
                  <c:v>14560</c:v>
                </c:pt>
                <c:pt idx="5">
                  <c:v>15720.5</c:v>
                </c:pt>
                <c:pt idx="6">
                  <c:v>16448</c:v>
                </c:pt>
                <c:pt idx="7">
                  <c:v>17175</c:v>
                </c:pt>
                <c:pt idx="8">
                  <c:v>18045</c:v>
                </c:pt>
                <c:pt idx="9">
                  <c:v>18972.5</c:v>
                </c:pt>
                <c:pt idx="10">
                  <c:v>19745</c:v>
                </c:pt>
                <c:pt idx="11">
                  <c:v>20370.5</c:v>
                </c:pt>
                <c:pt idx="12">
                  <c:v>21354.5</c:v>
                </c:pt>
                <c:pt idx="13">
                  <c:v>21919.5</c:v>
                </c:pt>
                <c:pt idx="14">
                  <c:v>22610</c:v>
                </c:pt>
                <c:pt idx="15">
                  <c:v>23268</c:v>
                </c:pt>
                <c:pt idx="16">
                  <c:v>23860</c:v>
                </c:pt>
              </c:numCache>
            </c:numRef>
          </c:val>
          <c:smooth val="0"/>
          <c:extLst>
            <c:ext xmlns:c16="http://schemas.microsoft.com/office/drawing/2014/chart" uri="{C3380CC4-5D6E-409C-BE32-E72D297353CC}">
              <c16:uniqueId val="{00000008-AAE6-495C-B29E-4D7FC55FCF04}"/>
            </c:ext>
          </c:extLst>
        </c:ser>
        <c:ser>
          <c:idx val="4"/>
          <c:order val="3"/>
          <c:tx>
            <c:strRef>
              <c:f>'J1. COA - Tuition &amp; Fees'!$I$183</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Fees'!$K$183:$BS$183</c:f>
              <c:numCache>
                <c:formatCode>"$"#,##0_);[Red]\("$"#,##0\)</c:formatCode>
                <c:ptCount val="17"/>
                <c:pt idx="0">
                  <c:v>16050</c:v>
                </c:pt>
                <c:pt idx="1">
                  <c:v>16957</c:v>
                </c:pt>
                <c:pt idx="2">
                  <c:v>18022</c:v>
                </c:pt>
                <c:pt idx="3">
                  <c:v>18945</c:v>
                </c:pt>
                <c:pt idx="4">
                  <c:v>20578.5</c:v>
                </c:pt>
                <c:pt idx="5">
                  <c:v>21891.5</c:v>
                </c:pt>
                <c:pt idx="6">
                  <c:v>22337</c:v>
                </c:pt>
                <c:pt idx="7">
                  <c:v>23385</c:v>
                </c:pt>
                <c:pt idx="8">
                  <c:v>24615</c:v>
                </c:pt>
                <c:pt idx="9">
                  <c:v>25552.5</c:v>
                </c:pt>
                <c:pt idx="10">
                  <c:v>26603.5</c:v>
                </c:pt>
                <c:pt idx="11">
                  <c:v>27477.5</c:v>
                </c:pt>
                <c:pt idx="12">
                  <c:v>28625.5</c:v>
                </c:pt>
                <c:pt idx="13">
                  <c:v>29542.5</c:v>
                </c:pt>
                <c:pt idx="14">
                  <c:v>30761</c:v>
                </c:pt>
                <c:pt idx="15">
                  <c:v>31687.5</c:v>
                </c:pt>
                <c:pt idx="16">
                  <c:v>32977</c:v>
                </c:pt>
              </c:numCache>
            </c:numRef>
          </c:val>
          <c:smooth val="0"/>
          <c:extLst>
            <c:ext xmlns:c16="http://schemas.microsoft.com/office/drawing/2014/chart" uri="{C3380CC4-5D6E-409C-BE32-E72D297353CC}">
              <c16:uniqueId val="{0000000C-AAE6-495C-B29E-4D7FC55FCF04}"/>
            </c:ext>
          </c:extLst>
        </c:ser>
        <c:ser>
          <c:idx val="3"/>
          <c:order val="4"/>
          <c:tx>
            <c:strRef>
              <c:f>'J1. COA - Tuition &amp; Fees'!$I$184</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Fees'!$K$184:$BS$184</c:f>
              <c:numCache>
                <c:formatCode>"$"#,##0_);[Red]\("$"#,##0\)</c:formatCode>
                <c:ptCount val="17"/>
                <c:pt idx="0">
                  <c:v>27520</c:v>
                </c:pt>
                <c:pt idx="1">
                  <c:v>28720</c:v>
                </c:pt>
                <c:pt idx="2">
                  <c:v>30860</c:v>
                </c:pt>
                <c:pt idx="3">
                  <c:v>32620</c:v>
                </c:pt>
                <c:pt idx="4">
                  <c:v>34700</c:v>
                </c:pt>
                <c:pt idx="5">
                  <c:v>36770</c:v>
                </c:pt>
                <c:pt idx="6">
                  <c:v>37850</c:v>
                </c:pt>
                <c:pt idx="7">
                  <c:v>39080</c:v>
                </c:pt>
                <c:pt idx="8">
                  <c:v>40752</c:v>
                </c:pt>
                <c:pt idx="9">
                  <c:v>42772</c:v>
                </c:pt>
                <c:pt idx="10">
                  <c:v>44902</c:v>
                </c:pt>
                <c:pt idx="11">
                  <c:v>46692</c:v>
                </c:pt>
                <c:pt idx="12">
                  <c:v>48342</c:v>
                </c:pt>
                <c:pt idx="13">
                  <c:v>50022</c:v>
                </c:pt>
                <c:pt idx="14">
                  <c:v>51992</c:v>
                </c:pt>
                <c:pt idx="15">
                  <c:v>53932</c:v>
                </c:pt>
                <c:pt idx="16">
                  <c:v>55892</c:v>
                </c:pt>
              </c:numCache>
            </c:numRef>
          </c:val>
          <c:smooth val="0"/>
          <c:extLst>
            <c:ext xmlns:c16="http://schemas.microsoft.com/office/drawing/2014/chart" uri="{C3380CC4-5D6E-409C-BE32-E72D297353CC}">
              <c16:uniqueId val="{0000000F-AAE6-495C-B29E-4D7FC55FCF04}"/>
            </c:ext>
          </c:extLst>
        </c:ser>
        <c:dLbls>
          <c:showLegendKey val="0"/>
          <c:showVal val="0"/>
          <c:showCatName val="0"/>
          <c:showSerName val="0"/>
          <c:showPercent val="0"/>
          <c:showBubbleSize val="0"/>
        </c:dLbls>
        <c:marker val="1"/>
        <c:smooth val="0"/>
        <c:axId val="154370048"/>
        <c:axId val="154371584"/>
      </c:lineChart>
      <c:lineChart>
        <c:grouping val="standard"/>
        <c:varyColors val="0"/>
        <c:ser>
          <c:idx val="2"/>
          <c:order val="2"/>
          <c:tx>
            <c:strRef>
              <c:f>'J1. COA - Tuition &amp; Fees'!$I$182</c:f>
              <c:strCache>
                <c:ptCount val="1"/>
                <c:pt idx="0">
                  <c:v> Second Quartile (CCCU median) </c:v>
                </c:pt>
              </c:strCache>
            </c:strRef>
          </c:tx>
          <c:spPr>
            <a:ln w="38100">
              <a:solidFill>
                <a:srgbClr val="92D050"/>
              </a:solidFill>
            </a:ln>
          </c:spPr>
          <c:marker>
            <c:symbol val="x"/>
            <c:size val="9"/>
            <c:spPr>
              <a:ln>
                <a:solidFill>
                  <a:schemeClr val="accent3">
                    <a:lumMod val="50000"/>
                  </a:schemeClr>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Fees'!$K$182:$BS$182</c:f>
              <c:numCache>
                <c:formatCode>"$"#,##0_);[Red]\("$"#,##0\)</c:formatCode>
                <c:ptCount val="17"/>
                <c:pt idx="0">
                  <c:v>14000</c:v>
                </c:pt>
                <c:pt idx="1">
                  <c:v>14700</c:v>
                </c:pt>
                <c:pt idx="2">
                  <c:v>15560</c:v>
                </c:pt>
                <c:pt idx="3">
                  <c:v>16670</c:v>
                </c:pt>
                <c:pt idx="4">
                  <c:v>17870</c:v>
                </c:pt>
                <c:pt idx="5">
                  <c:v>18775</c:v>
                </c:pt>
                <c:pt idx="6">
                  <c:v>19790</c:v>
                </c:pt>
                <c:pt idx="7">
                  <c:v>20700</c:v>
                </c:pt>
                <c:pt idx="8">
                  <c:v>21720</c:v>
                </c:pt>
                <c:pt idx="9">
                  <c:v>22580</c:v>
                </c:pt>
                <c:pt idx="10">
                  <c:v>23480</c:v>
                </c:pt>
                <c:pt idx="11">
                  <c:v>24355</c:v>
                </c:pt>
                <c:pt idx="12">
                  <c:v>25260</c:v>
                </c:pt>
                <c:pt idx="13">
                  <c:v>26055</c:v>
                </c:pt>
                <c:pt idx="14">
                  <c:v>27420</c:v>
                </c:pt>
                <c:pt idx="15">
                  <c:v>27950</c:v>
                </c:pt>
                <c:pt idx="16">
                  <c:v>28987</c:v>
                </c:pt>
              </c:numCache>
            </c:numRef>
          </c:val>
          <c:smooth val="0"/>
          <c:extLst>
            <c:ext xmlns:c16="http://schemas.microsoft.com/office/drawing/2014/chart" uri="{C3380CC4-5D6E-409C-BE32-E72D297353CC}">
              <c16:uniqueId val="{00000014-AAE6-495C-B29E-4D7FC55FCF04}"/>
            </c:ext>
          </c:extLst>
        </c:ser>
        <c:dLbls>
          <c:showLegendKey val="0"/>
          <c:showVal val="0"/>
          <c:showCatName val="0"/>
          <c:showSerName val="0"/>
          <c:showPercent val="0"/>
          <c:showBubbleSize val="0"/>
        </c:dLbls>
        <c:marker val="1"/>
        <c:smooth val="0"/>
        <c:axId val="850390256"/>
        <c:axId val="850385664"/>
      </c:lineChart>
      <c:catAx>
        <c:axId val="154370048"/>
        <c:scaling>
          <c:orientation val="minMax"/>
        </c:scaling>
        <c:delete val="0"/>
        <c:axPos val="b"/>
        <c:numFmt formatCode="General" sourceLinked="0"/>
        <c:majorTickMark val="out"/>
        <c:minorTickMark val="none"/>
        <c:tickLblPos val="nextTo"/>
        <c:crossAx val="154371584"/>
        <c:crosses val="autoZero"/>
        <c:auto val="1"/>
        <c:lblAlgn val="ctr"/>
        <c:lblOffset val="100"/>
        <c:noMultiLvlLbl val="0"/>
      </c:catAx>
      <c:valAx>
        <c:axId val="154371584"/>
        <c:scaling>
          <c:orientation val="minMax"/>
        </c:scaling>
        <c:delete val="0"/>
        <c:axPos val="l"/>
        <c:majorGridlines/>
        <c:numFmt formatCode="&quot;$&quot;#,##0_);[Red]\(&quot;$&quot;#,##0\)" sourceLinked="1"/>
        <c:majorTickMark val="out"/>
        <c:minorTickMark val="none"/>
        <c:tickLblPos val="nextTo"/>
        <c:crossAx val="154370048"/>
        <c:crosses val="autoZero"/>
        <c:crossBetween val="between"/>
      </c:valAx>
      <c:valAx>
        <c:axId val="850385664"/>
        <c:scaling>
          <c:orientation val="minMax"/>
          <c:max val="60000"/>
        </c:scaling>
        <c:delete val="0"/>
        <c:axPos val="r"/>
        <c:numFmt formatCode="&quot;$&quot;#,##0_);[Red]\(&quot;$&quot;#,##0\)" sourceLinked="1"/>
        <c:majorTickMark val="out"/>
        <c:minorTickMark val="none"/>
        <c:tickLblPos val="nextTo"/>
        <c:crossAx val="850390256"/>
        <c:crosses val="max"/>
        <c:crossBetween val="between"/>
      </c:valAx>
      <c:catAx>
        <c:axId val="850390256"/>
        <c:scaling>
          <c:orientation val="minMax"/>
        </c:scaling>
        <c:delete val="1"/>
        <c:axPos val="b"/>
        <c:numFmt formatCode="General" sourceLinked="1"/>
        <c:majorTickMark val="out"/>
        <c:minorTickMark val="none"/>
        <c:tickLblPos val="nextTo"/>
        <c:crossAx val="85038566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Tuition and Fees – Selected Schools</a:t>
            </a:r>
          </a:p>
        </c:rich>
      </c:tx>
      <c:overlay val="0"/>
    </c:title>
    <c:autoTitleDeleted val="0"/>
    <c:plotArea>
      <c:layout>
        <c:manualLayout>
          <c:layoutTarget val="inner"/>
          <c:xMode val="edge"/>
          <c:yMode val="edge"/>
          <c:x val="7.9509269506464364E-2"/>
          <c:y val="8.5005169808319417E-2"/>
          <c:w val="0.90582406398084969"/>
          <c:h val="0.72216643161102068"/>
        </c:manualLayout>
      </c:layout>
      <c:lineChart>
        <c:grouping val="standard"/>
        <c:varyColors val="0"/>
        <c:ser>
          <c:idx val="2"/>
          <c:order val="1"/>
          <c:tx>
            <c:strRef>
              <c:f>'J1. COA - Tuition &amp; Fees'!$I$390</c:f>
              <c:strCache>
                <c:ptCount val="1"/>
                <c:pt idx="0">
                  <c:v>Bethel Univ., MN</c:v>
                </c:pt>
              </c:strCache>
            </c:strRef>
          </c:tx>
          <c:spPr>
            <a:ln w="38100">
              <a:solidFill>
                <a:srgbClr val="FF0000"/>
              </a:solidFill>
              <a:prstDash val="sysDash"/>
            </a:ln>
          </c:spPr>
          <c:marker>
            <c:symbol val="diamond"/>
            <c:size val="8"/>
            <c:spPr>
              <a:solidFill>
                <a:srgbClr val="FF0000"/>
              </a:solidFill>
              <a:ln>
                <a:solidFill>
                  <a:srgbClr val="960000"/>
                </a:solidFill>
              </a:ln>
            </c:spPr>
          </c:marker>
          <c:cat>
            <c:strRef>
              <c:f>'J1. COA - Tuition &amp; Fees'!$Z$8:$BS$8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Fees'!$Z$390:$BS$390</c:f>
              <c:numCache>
                <c:formatCode>"$"#,##0</c:formatCode>
                <c:ptCount val="17"/>
                <c:pt idx="0">
                  <c:v>18700</c:v>
                </c:pt>
                <c:pt idx="1">
                  <c:v>19880</c:v>
                </c:pt>
                <c:pt idx="2">
                  <c:v>21130</c:v>
                </c:pt>
                <c:pt idx="3">
                  <c:v>22590</c:v>
                </c:pt>
                <c:pt idx="4">
                  <c:v>24510</c:v>
                </c:pt>
                <c:pt idx="5">
                  <c:v>25860</c:v>
                </c:pt>
                <c:pt idx="6">
                  <c:v>27020</c:v>
                </c:pt>
                <c:pt idx="7">
                  <c:v>28080</c:v>
                </c:pt>
                <c:pt idx="8">
                  <c:v>29510</c:v>
                </c:pt>
                <c:pt idx="9">
                  <c:v>30840</c:v>
                </c:pt>
                <c:pt idx="10">
                  <c:v>31760</c:v>
                </c:pt>
                <c:pt idx="11">
                  <c:v>32990</c:v>
                </c:pt>
                <c:pt idx="12">
                  <c:v>34140</c:v>
                </c:pt>
                <c:pt idx="13">
                  <c:v>35394</c:v>
                </c:pt>
                <c:pt idx="14">
                  <c:v>36444</c:v>
                </c:pt>
                <c:pt idx="15">
                  <c:v>37300</c:v>
                </c:pt>
                <c:pt idx="16">
                  <c:v>38690</c:v>
                </c:pt>
              </c:numCache>
            </c:numRef>
          </c:val>
          <c:smooth val="0"/>
          <c:extLst>
            <c:ext xmlns:c16="http://schemas.microsoft.com/office/drawing/2014/chart" uri="{C3380CC4-5D6E-409C-BE32-E72D297353CC}">
              <c16:uniqueId val="{00000000-3E62-429D-ABC1-A7C4873ADC09}"/>
            </c:ext>
          </c:extLst>
        </c:ser>
        <c:ser>
          <c:idx val="0"/>
          <c:order val="2"/>
          <c:tx>
            <c:strRef>
              <c:f>'J1. COA - Tuition &amp; Fees'!$I$391</c:f>
              <c:strCache>
                <c:ptCount val="1"/>
                <c:pt idx="0">
                  <c:v>Univ. of Northwestern - St Paul, MN</c:v>
                </c:pt>
              </c:strCache>
            </c:strRef>
          </c:tx>
          <c:spPr>
            <a:ln w="31750">
              <a:solidFill>
                <a:srgbClr val="0033CC"/>
              </a:solidFill>
              <a:prstDash val="solid"/>
            </a:ln>
          </c:spPr>
          <c:marker>
            <c:symbol val="plus"/>
            <c:size val="7"/>
            <c:spPr>
              <a:solidFill>
                <a:srgbClr val="0033CC"/>
              </a:solidFill>
              <a:ln>
                <a:solidFill>
                  <a:schemeClr val="bg1"/>
                </a:solidFill>
                <a:prstDash val="sysDash"/>
              </a:ln>
            </c:spPr>
          </c:marker>
          <c:cat>
            <c:strRef>
              <c:f>'J1. COA - Tuition &amp; Fees'!$Z$8:$BS$8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Fees'!$Z$391:$BS$391</c:f>
              <c:numCache>
                <c:formatCode>"$"#,##0</c:formatCode>
                <c:ptCount val="17"/>
                <c:pt idx="0">
                  <c:v>17400</c:v>
                </c:pt>
                <c:pt idx="1">
                  <c:v>18370</c:v>
                </c:pt>
                <c:pt idx="2">
                  <c:v>19100</c:v>
                </c:pt>
                <c:pt idx="3">
                  <c:v>19990</c:v>
                </c:pt>
                <c:pt idx="4">
                  <c:v>21150</c:v>
                </c:pt>
                <c:pt idx="5">
                  <c:v>22420</c:v>
                </c:pt>
                <c:pt idx="6">
                  <c:v>23180</c:v>
                </c:pt>
                <c:pt idx="7">
                  <c:v>24570</c:v>
                </c:pt>
                <c:pt idx="8">
                  <c:v>25700</c:v>
                </c:pt>
                <c:pt idx="9">
                  <c:v>26960</c:v>
                </c:pt>
                <c:pt idx="10">
                  <c:v>28020</c:v>
                </c:pt>
                <c:pt idx="11">
                  <c:v>28726</c:v>
                </c:pt>
                <c:pt idx="12">
                  <c:v>28730</c:v>
                </c:pt>
                <c:pt idx="13">
                  <c:v>29460</c:v>
                </c:pt>
                <c:pt idx="14">
                  <c:v>30794</c:v>
                </c:pt>
                <c:pt idx="15">
                  <c:v>31540</c:v>
                </c:pt>
                <c:pt idx="16">
                  <c:v>32210</c:v>
                </c:pt>
              </c:numCache>
            </c:numRef>
          </c:val>
          <c:smooth val="0"/>
          <c:extLst>
            <c:ext xmlns:c16="http://schemas.microsoft.com/office/drawing/2014/chart" uri="{C3380CC4-5D6E-409C-BE32-E72D297353CC}">
              <c16:uniqueId val="{00000001-3E62-429D-ABC1-A7C4873ADC09}"/>
            </c:ext>
          </c:extLst>
        </c:ser>
        <c:ser>
          <c:idx val="5"/>
          <c:order val="3"/>
          <c:tx>
            <c:strRef>
              <c:f>'J1. COA - Tuition &amp; Fees'!$I$392</c:f>
              <c:strCache>
                <c:ptCount val="1"/>
                <c:pt idx="0">
                  <c:v>Messiah Coll., PA</c:v>
                </c:pt>
              </c:strCache>
            </c:strRef>
          </c:tx>
          <c:spPr>
            <a:ln w="31750">
              <a:solidFill>
                <a:srgbClr val="E46C0A"/>
              </a:solidFill>
            </a:ln>
          </c:spPr>
          <c:marker>
            <c:symbol val="star"/>
            <c:size val="7"/>
            <c:spPr>
              <a:ln>
                <a:solidFill>
                  <a:schemeClr val="accent6">
                    <a:lumMod val="50000"/>
                  </a:schemeClr>
                </a:solidFill>
              </a:ln>
            </c:spPr>
          </c:marker>
          <c:cat>
            <c:strRef>
              <c:f>'J1. COA - Tuition &amp; Fees'!$Z$8:$BS$8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Fees'!$Z$392:$BS$392</c:f>
              <c:numCache>
                <c:formatCode>"$"#,##0</c:formatCode>
                <c:ptCount val="17"/>
                <c:pt idx="0">
                  <c:v>19550</c:v>
                </c:pt>
                <c:pt idx="1">
                  <c:v>20790</c:v>
                </c:pt>
                <c:pt idx="2">
                  <c:v>22110</c:v>
                </c:pt>
                <c:pt idx="3">
                  <c:v>23290</c:v>
                </c:pt>
                <c:pt idx="4">
                  <c:v>24420</c:v>
                </c:pt>
                <c:pt idx="5">
                  <c:v>25670</c:v>
                </c:pt>
                <c:pt idx="6">
                  <c:v>26700</c:v>
                </c:pt>
                <c:pt idx="7">
                  <c:v>27480</c:v>
                </c:pt>
                <c:pt idx="8">
                  <c:v>28356</c:v>
                </c:pt>
                <c:pt idx="9">
                  <c:v>29460</c:v>
                </c:pt>
                <c:pt idx="10">
                  <c:v>30470</c:v>
                </c:pt>
                <c:pt idx="11">
                  <c:v>31340</c:v>
                </c:pt>
                <c:pt idx="12">
                  <c:v>32240</c:v>
                </c:pt>
                <c:pt idx="13">
                  <c:v>33180</c:v>
                </c:pt>
                <c:pt idx="14">
                  <c:v>34160</c:v>
                </c:pt>
                <c:pt idx="15">
                  <c:v>35160</c:v>
                </c:pt>
                <c:pt idx="16">
                  <c:v>36120</c:v>
                </c:pt>
              </c:numCache>
            </c:numRef>
          </c:val>
          <c:smooth val="0"/>
          <c:extLst>
            <c:ext xmlns:c16="http://schemas.microsoft.com/office/drawing/2014/chart" uri="{C3380CC4-5D6E-409C-BE32-E72D297353CC}">
              <c16:uniqueId val="{00000002-3E62-429D-ABC1-A7C4873ADC09}"/>
            </c:ext>
          </c:extLst>
        </c:ser>
        <c:ser>
          <c:idx val="8"/>
          <c:order val="4"/>
          <c:tx>
            <c:strRef>
              <c:f>'J1. COA - Tuition &amp; Fees'!$I$394</c:f>
              <c:strCache>
                <c:ptCount val="1"/>
                <c:pt idx="0">
                  <c:v>Wheaton Coll., IL</c:v>
                </c:pt>
              </c:strCache>
            </c:strRef>
          </c:tx>
          <c:spPr>
            <a:ln w="34925">
              <a:solidFill>
                <a:srgbClr val="31999C"/>
              </a:solidFill>
              <a:prstDash val="sysDot"/>
            </a:ln>
          </c:spPr>
          <c:marker>
            <c:symbol val="diamond"/>
            <c:size val="7"/>
            <c:spPr>
              <a:solidFill>
                <a:srgbClr val="31999C"/>
              </a:solidFill>
              <a:ln>
                <a:solidFill>
                  <a:schemeClr val="accent5">
                    <a:lumMod val="50000"/>
                  </a:schemeClr>
                </a:solidFill>
              </a:ln>
            </c:spPr>
          </c:marker>
          <c:cat>
            <c:strRef>
              <c:f>'J1. COA - Tuition &amp; Fees'!$Z$8:$BS$8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Fees'!$Z$394:$BS$394</c:f>
              <c:numCache>
                <c:formatCode>"$"#,##0</c:formatCode>
                <c:ptCount val="17"/>
                <c:pt idx="0">
                  <c:v>18500</c:v>
                </c:pt>
                <c:pt idx="1">
                  <c:v>20000</c:v>
                </c:pt>
                <c:pt idx="2">
                  <c:v>21100</c:v>
                </c:pt>
                <c:pt idx="3">
                  <c:v>22450</c:v>
                </c:pt>
                <c:pt idx="4">
                  <c:v>23730</c:v>
                </c:pt>
                <c:pt idx="5">
                  <c:v>25500</c:v>
                </c:pt>
                <c:pt idx="6">
                  <c:v>26520</c:v>
                </c:pt>
                <c:pt idx="7">
                  <c:v>27580</c:v>
                </c:pt>
                <c:pt idx="8">
                  <c:v>28960</c:v>
                </c:pt>
                <c:pt idx="9">
                  <c:v>30120</c:v>
                </c:pt>
                <c:pt idx="10">
                  <c:v>30880</c:v>
                </c:pt>
                <c:pt idx="11">
                  <c:v>31900</c:v>
                </c:pt>
                <c:pt idx="12">
                  <c:v>32950</c:v>
                </c:pt>
                <c:pt idx="13">
                  <c:v>34050</c:v>
                </c:pt>
                <c:pt idx="14">
                  <c:v>35190</c:v>
                </c:pt>
                <c:pt idx="15">
                  <c:v>36420</c:v>
                </c:pt>
                <c:pt idx="16">
                  <c:v>37700</c:v>
                </c:pt>
              </c:numCache>
            </c:numRef>
          </c:val>
          <c:smooth val="0"/>
          <c:extLst xmlns:c15="http://schemas.microsoft.com/office/drawing/2012/chart">
            <c:ext xmlns:c16="http://schemas.microsoft.com/office/drawing/2014/chart" uri="{C3380CC4-5D6E-409C-BE32-E72D297353CC}">
              <c16:uniqueId val="{00000004-3E62-429D-ABC1-A7C4873ADC09}"/>
            </c:ext>
          </c:extLst>
        </c:ser>
        <c:ser>
          <c:idx val="3"/>
          <c:order val="5"/>
          <c:tx>
            <c:strRef>
              <c:f>'J1. COA - Tuition &amp; Fees'!$I$396</c:f>
              <c:strCache>
                <c:ptCount val="1"/>
                <c:pt idx="0">
                  <c:v>Biola Univ., CA</c:v>
                </c:pt>
              </c:strCache>
            </c:strRef>
          </c:tx>
          <c:spPr>
            <a:ln w="31750">
              <a:solidFill>
                <a:srgbClr val="BFBFBF"/>
              </a:solidFill>
            </a:ln>
          </c:spPr>
          <c:marker>
            <c:symbol val="square"/>
            <c:size val="6"/>
            <c:spPr>
              <a:solidFill>
                <a:srgbClr val="8E8E8E"/>
              </a:solidFill>
              <a:ln>
                <a:solidFill>
                  <a:schemeClr val="tx1"/>
                </a:solidFill>
              </a:ln>
            </c:spPr>
          </c:marker>
          <c:cat>
            <c:strRef>
              <c:f>'J1. COA - Tuition &amp; Fees'!$Z$8:$BS$8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Fees'!$Z$396:$BS$396</c:f>
              <c:numCache>
                <c:formatCode>"$"#,##0</c:formatCode>
                <c:ptCount val="17"/>
                <c:pt idx="0">
                  <c:v>19564</c:v>
                </c:pt>
                <c:pt idx="1">
                  <c:v>20932</c:v>
                </c:pt>
                <c:pt idx="2">
                  <c:v>22602</c:v>
                </c:pt>
                <c:pt idx="3">
                  <c:v>23782</c:v>
                </c:pt>
                <c:pt idx="4">
                  <c:v>24998</c:v>
                </c:pt>
                <c:pt idx="5">
                  <c:v>26424</c:v>
                </c:pt>
                <c:pt idx="6">
                  <c:v>27744</c:v>
                </c:pt>
                <c:pt idx="7">
                  <c:v>28852</c:v>
                </c:pt>
                <c:pt idx="8">
                  <c:v>29908</c:v>
                </c:pt>
                <c:pt idx="9">
                  <c:v>31004</c:v>
                </c:pt>
                <c:pt idx="10">
                  <c:v>32142</c:v>
                </c:pt>
                <c:pt idx="11">
                  <c:v>33322</c:v>
                </c:pt>
                <c:pt idx="12">
                  <c:v>34498</c:v>
                </c:pt>
                <c:pt idx="13">
                  <c:v>36750</c:v>
                </c:pt>
                <c:pt idx="14">
                  <c:v>38508</c:v>
                </c:pt>
                <c:pt idx="15">
                  <c:v>40542</c:v>
                </c:pt>
                <c:pt idx="16">
                  <c:v>42088</c:v>
                </c:pt>
              </c:numCache>
            </c:numRef>
          </c:val>
          <c:smooth val="0"/>
          <c:extLst xmlns:c15="http://schemas.microsoft.com/office/drawing/2012/chart">
            <c:ext xmlns:c16="http://schemas.microsoft.com/office/drawing/2014/chart" uri="{C3380CC4-5D6E-409C-BE32-E72D297353CC}">
              <c16:uniqueId val="{00000006-3E62-429D-ABC1-A7C4873ADC09}"/>
            </c:ext>
          </c:extLst>
        </c:ser>
        <c:dLbls>
          <c:showLegendKey val="0"/>
          <c:showVal val="0"/>
          <c:showCatName val="0"/>
          <c:showSerName val="0"/>
          <c:showPercent val="0"/>
          <c:showBubbleSize val="0"/>
        </c:dLbls>
        <c:marker val="1"/>
        <c:smooth val="0"/>
        <c:axId val="165797888"/>
        <c:axId val="165799808"/>
        <c:extLst/>
      </c:lineChart>
      <c:lineChart>
        <c:grouping val="standard"/>
        <c:varyColors val="0"/>
        <c:ser>
          <c:idx val="10"/>
          <c:order val="0"/>
          <c:tx>
            <c:strRef>
              <c:f>'J1. COA - Tuition &amp; Fees'!$I$182</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'J1. COA - Tuition &amp; Fees'!$Z$8:$BS$8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Fees'!$Z$182:$BS$182</c:f>
              <c:numCache>
                <c:formatCode>"$"#,##0_);[Red]\("$"#,##0\)</c:formatCode>
                <c:ptCount val="17"/>
                <c:pt idx="0">
                  <c:v>14000</c:v>
                </c:pt>
                <c:pt idx="1">
                  <c:v>14700</c:v>
                </c:pt>
                <c:pt idx="2">
                  <c:v>15560</c:v>
                </c:pt>
                <c:pt idx="3">
                  <c:v>16670</c:v>
                </c:pt>
                <c:pt idx="4">
                  <c:v>17870</c:v>
                </c:pt>
                <c:pt idx="5">
                  <c:v>18775</c:v>
                </c:pt>
                <c:pt idx="6">
                  <c:v>19790</c:v>
                </c:pt>
                <c:pt idx="7">
                  <c:v>20700</c:v>
                </c:pt>
                <c:pt idx="8">
                  <c:v>21720</c:v>
                </c:pt>
                <c:pt idx="9">
                  <c:v>22580</c:v>
                </c:pt>
                <c:pt idx="10">
                  <c:v>23480</c:v>
                </c:pt>
                <c:pt idx="11">
                  <c:v>24355</c:v>
                </c:pt>
                <c:pt idx="12">
                  <c:v>25260</c:v>
                </c:pt>
                <c:pt idx="13">
                  <c:v>26055</c:v>
                </c:pt>
                <c:pt idx="14">
                  <c:v>27420</c:v>
                </c:pt>
                <c:pt idx="15">
                  <c:v>27950</c:v>
                </c:pt>
                <c:pt idx="16">
                  <c:v>28987</c:v>
                </c:pt>
              </c:numCache>
            </c:numRef>
          </c:val>
          <c:smooth val="0"/>
          <c:extLst>
            <c:ext xmlns:c16="http://schemas.microsoft.com/office/drawing/2014/chart" uri="{C3380CC4-5D6E-409C-BE32-E72D297353CC}">
              <c16:uniqueId val="{0000000A-3E62-429D-ABC1-A7C4873ADC09}"/>
            </c:ext>
          </c:extLst>
        </c:ser>
        <c:dLbls>
          <c:showLegendKey val="0"/>
          <c:showVal val="0"/>
          <c:showCatName val="0"/>
          <c:showSerName val="0"/>
          <c:showPercent val="0"/>
          <c:showBubbleSize val="0"/>
        </c:dLbls>
        <c:marker val="1"/>
        <c:smooth val="0"/>
        <c:axId val="850400424"/>
        <c:axId val="850385336"/>
      </c:lineChart>
      <c:catAx>
        <c:axId val="165797888"/>
        <c:scaling>
          <c:orientation val="minMax"/>
        </c:scaling>
        <c:delete val="0"/>
        <c:axPos val="b"/>
        <c:numFmt formatCode="General" sourceLinked="0"/>
        <c:majorTickMark val="out"/>
        <c:minorTickMark val="none"/>
        <c:tickLblPos val="nextTo"/>
        <c:txPr>
          <a:bodyPr/>
          <a:lstStyle/>
          <a:p>
            <a:pPr>
              <a:defRPr sz="1000"/>
            </a:pPr>
            <a:endParaRPr lang="en-US"/>
          </a:p>
        </c:txPr>
        <c:crossAx val="165799808"/>
        <c:crosses val="autoZero"/>
        <c:auto val="1"/>
        <c:lblAlgn val="ctr"/>
        <c:lblOffset val="100"/>
        <c:noMultiLvlLbl val="0"/>
      </c:catAx>
      <c:valAx>
        <c:axId val="165799808"/>
        <c:scaling>
          <c:orientation val="minMax"/>
          <c:max val="45000"/>
          <c:min val="10000"/>
        </c:scaling>
        <c:delete val="0"/>
        <c:axPos val="l"/>
        <c:majorGridlines/>
        <c:numFmt formatCode="&quot;$&quot;#,##0" sourceLinked="1"/>
        <c:majorTickMark val="out"/>
        <c:minorTickMark val="none"/>
        <c:tickLblPos val="nextTo"/>
        <c:txPr>
          <a:bodyPr/>
          <a:lstStyle/>
          <a:p>
            <a:pPr>
              <a:defRPr sz="1000"/>
            </a:pPr>
            <a:endParaRPr lang="en-US"/>
          </a:p>
        </c:txPr>
        <c:crossAx val="165797888"/>
        <c:crosses val="autoZero"/>
        <c:crossBetween val="between"/>
      </c:valAx>
      <c:valAx>
        <c:axId val="850385336"/>
        <c:scaling>
          <c:orientation val="minMax"/>
          <c:max val="45000"/>
          <c:min val="10000"/>
        </c:scaling>
        <c:delete val="0"/>
        <c:axPos val="r"/>
        <c:numFmt formatCode="&quot;$&quot;#,##0_);[Red]\(&quot;$&quot;#,##0\)" sourceLinked="1"/>
        <c:majorTickMark val="out"/>
        <c:minorTickMark val="none"/>
        <c:tickLblPos val="nextTo"/>
        <c:crossAx val="850400424"/>
        <c:crosses val="max"/>
        <c:crossBetween val="between"/>
      </c:valAx>
      <c:catAx>
        <c:axId val="850400424"/>
        <c:scaling>
          <c:orientation val="minMax"/>
        </c:scaling>
        <c:delete val="1"/>
        <c:axPos val="b"/>
        <c:numFmt formatCode="General" sourceLinked="1"/>
        <c:majorTickMark val="out"/>
        <c:minorTickMark val="none"/>
        <c:tickLblPos val="nextTo"/>
        <c:crossAx val="850385336"/>
        <c:crosses val="autoZero"/>
        <c:auto val="1"/>
        <c:lblAlgn val="ctr"/>
        <c:lblOffset val="100"/>
        <c:noMultiLvlLbl val="0"/>
      </c:catAx>
    </c:plotArea>
    <c:legend>
      <c:legendPos val="b"/>
      <c:layout>
        <c:manualLayout>
          <c:xMode val="edge"/>
          <c:yMode val="edge"/>
          <c:x val="6.2391278013325259E-2"/>
          <c:y val="0.88321711343601983"/>
          <c:w val="0.87632545931758543"/>
          <c:h val="0.11678288125598763"/>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0.00833</cdr:x>
      <cdr:y>0.92143</cdr:y>
    </cdr:from>
    <cdr:to>
      <cdr:x>0.15833</cdr:x>
      <cdr:y>1</cdr:y>
    </cdr:to>
    <cdr:sp macro="" textlink="">
      <cdr:nvSpPr>
        <cdr:cNvPr id="2" name="TextBox 1">
          <a:extLst xmlns:a="http://schemas.openxmlformats.org/drawingml/2006/main">
            <a:ext uri="{FF2B5EF4-FFF2-40B4-BE49-F238E27FC236}">
              <a16:creationId xmlns:a16="http://schemas.microsoft.com/office/drawing/2014/main" id="{5E8E1BE9-02BF-4B4B-ADC0-7C9E4140D91C}"/>
            </a:ext>
          </a:extLst>
        </cdr:cNvPr>
        <cdr:cNvSpPr txBox="1"/>
      </cdr:nvSpPr>
      <cdr:spPr>
        <a:xfrm xmlns:a="http://schemas.openxmlformats.org/drawingml/2006/main">
          <a:off x="76200" y="5361658"/>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Includes non-survey participants</a:t>
          </a:r>
        </a:p>
      </cdr:txBody>
    </cdr:sp>
  </cdr:relSizeAnchor>
</c:userShapes>
</file>

<file path=ppt/drawings/drawing2.xml><?xml version="1.0" encoding="utf-8"?>
<c:userShapes xmlns:c="http://schemas.openxmlformats.org/drawingml/2006/chart">
  <cdr:relSizeAnchor xmlns:cdr="http://schemas.openxmlformats.org/drawingml/2006/chartDrawing">
    <cdr:from>
      <cdr:x>0.11111</cdr:x>
      <cdr:y>0.05051</cdr:y>
    </cdr:from>
    <cdr:to>
      <cdr:x>0.89815</cdr:x>
      <cdr:y>0.13469</cdr:y>
    </cdr:to>
    <cdr:sp macro="" textlink="">
      <cdr:nvSpPr>
        <cdr:cNvPr id="2" name="TextBox 1"/>
        <cdr:cNvSpPr txBox="1"/>
      </cdr:nvSpPr>
      <cdr:spPr>
        <a:xfrm xmlns:a="http://schemas.openxmlformats.org/drawingml/2006/main">
          <a:off x="914400" y="228600"/>
          <a:ext cx="6477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0.03947</cdr:x>
      <cdr:y>0.6195</cdr:y>
    </cdr:from>
    <cdr:to>
      <cdr:x>0.98333</cdr:x>
      <cdr:y>0.6195</cdr:y>
    </cdr:to>
    <cdr:cxnSp macro="">
      <cdr:nvCxnSpPr>
        <cdr:cNvPr id="4" name="Straight Connector 3">
          <a:extLst xmlns:a="http://schemas.openxmlformats.org/drawingml/2006/main">
            <a:ext uri="{FF2B5EF4-FFF2-40B4-BE49-F238E27FC236}">
              <a16:creationId xmlns:a16="http://schemas.microsoft.com/office/drawing/2014/main" id="{BDCCFCAA-3F3A-4B04-929C-FB11A7847398}"/>
            </a:ext>
          </a:extLst>
        </cdr:cNvPr>
        <cdr:cNvCxnSpPr/>
      </cdr:nvCxnSpPr>
      <cdr:spPr bwMode="auto">
        <a:xfrm xmlns:a="http://schemas.openxmlformats.org/drawingml/2006/main">
          <a:off x="360946" y="2961344"/>
          <a:ext cx="8630653"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2">
              <a:lumMod val="60000"/>
              <a:lumOff val="40000"/>
            </a:schemeClr>
          </a:solidFill>
          <a:prstDash val="solid"/>
          <a:round/>
          <a:headEnd type="none" w="med" len="med"/>
          <a:tailEnd type="none" w="med" len="med"/>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0.83333</cdr:x>
      <cdr:y>0.09642</cdr:y>
    </cdr:from>
    <cdr:to>
      <cdr:x>0.89167</cdr:x>
      <cdr:y>0.38452</cdr:y>
    </cdr:to>
    <cdr:sp macro="" textlink="">
      <cdr:nvSpPr>
        <cdr:cNvPr id="2" name="Arrow: Curved Left 1">
          <a:extLst xmlns:a="http://schemas.openxmlformats.org/drawingml/2006/main">
            <a:ext uri="{FF2B5EF4-FFF2-40B4-BE49-F238E27FC236}">
              <a16:creationId xmlns:a16="http://schemas.microsoft.com/office/drawing/2014/main" id="{59455C95-AB70-4B46-8673-6A620EE0D156}"/>
            </a:ext>
          </a:extLst>
        </cdr:cNvPr>
        <cdr:cNvSpPr/>
      </cdr:nvSpPr>
      <cdr:spPr bwMode="auto">
        <a:xfrm xmlns:a="http://schemas.openxmlformats.org/drawingml/2006/main" rot="10800000">
          <a:off x="7619999" y="561057"/>
          <a:ext cx="533400" cy="1676400"/>
        </a:xfrm>
        <a:prstGeom xmlns:a="http://schemas.openxmlformats.org/drawingml/2006/main" prst="curvedLeftArrow">
          <a:avLst>
            <a:gd name="adj1" fmla="val 25000"/>
            <a:gd name="adj2" fmla="val 50000"/>
            <a:gd name="adj3" fmla="val 26980"/>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0.00572</cdr:x>
      <cdr:y>0.87605</cdr:y>
    </cdr:from>
    <cdr:to>
      <cdr:x>0.58702</cdr:x>
      <cdr:y>0.99265</cdr:y>
    </cdr:to>
    <cdr:sp macro="" textlink="">
      <cdr:nvSpPr>
        <cdr:cNvPr id="2" name="TextBox 1">
          <a:extLst xmlns:a="http://schemas.openxmlformats.org/drawingml/2006/main">
            <a:ext uri="{FF2B5EF4-FFF2-40B4-BE49-F238E27FC236}">
              <a16:creationId xmlns:a16="http://schemas.microsoft.com/office/drawing/2014/main" id="{A1312181-CF7B-4CCB-992D-DB0E93328B41}"/>
            </a:ext>
          </a:extLst>
        </cdr:cNvPr>
        <cdr:cNvSpPr txBox="1"/>
      </cdr:nvSpPr>
      <cdr:spPr>
        <a:xfrm xmlns:a="http://schemas.openxmlformats.org/drawingml/2006/main">
          <a:off x="49610" y="5516563"/>
          <a:ext cx="5040312" cy="734219"/>
        </a:xfrm>
        <a:prstGeom xmlns:a="http://schemas.openxmlformats.org/drawingml/2006/main" prst="rect">
          <a:avLst/>
        </a:prstGeom>
        <a:ln xmlns:a="http://schemas.openxmlformats.org/drawingml/2006/main" w="3175">
          <a:solidFill>
            <a:srgbClr val="002060"/>
          </a:solidFill>
        </a:ln>
      </cdr:spPr>
      <cdr:txBody>
        <a:bodyPr xmlns:a="http://schemas.openxmlformats.org/drawingml/2006/main" vertOverflow="clip" wrap="square" rtlCol="0" anchor="ctr"/>
        <a:lstStyle xmlns:a="http://schemas.openxmlformats.org/drawingml/2006/main"/>
        <a:p xmlns:a="http://schemas.openxmlformats.org/drawingml/2006/main">
          <a:r>
            <a:rPr lang="en-US" sz="800" b="1" dirty="0"/>
            <a:t>TFRB</a:t>
          </a:r>
          <a:r>
            <a:rPr lang="en-US" sz="800" dirty="0"/>
            <a:t> = Annual Tuition, Fees, Room &amp; Board charged to new students enrolled full-time</a:t>
          </a:r>
          <a:r>
            <a:rPr lang="en-US" sz="800" baseline="0" dirty="0"/>
            <a:t> for fall and spring terms</a:t>
          </a:r>
        </a:p>
        <a:p xmlns:a="http://schemas.openxmlformats.org/drawingml/2006/main">
          <a:r>
            <a:rPr lang="en-US" sz="800" b="1" baseline="0" dirty="0"/>
            <a:t>Total Gift Aid </a:t>
          </a:r>
          <a:r>
            <a:rPr lang="en-US" sz="800" baseline="0" dirty="0"/>
            <a:t>= Sum of grants and scholarships from all sources (federal, state, institutional, private)</a:t>
          </a:r>
        </a:p>
        <a:p xmlns:a="http://schemas.openxmlformats.org/drawingml/2006/main">
          <a:r>
            <a:rPr lang="en-US" sz="800" b="1" baseline="0" dirty="0"/>
            <a:t>Net Price</a:t>
          </a:r>
          <a:r>
            <a:rPr lang="en-US" sz="800" baseline="0" dirty="0"/>
            <a:t> = TFRB minus Average "Total Gift Aid" per student approximates the amount students pay for TFRB.</a:t>
          </a:r>
        </a:p>
        <a:p xmlns:a="http://schemas.openxmlformats.org/drawingml/2006/main">
          <a:r>
            <a:rPr lang="en-US" sz="800" b="1" baseline="0" dirty="0"/>
            <a:t>Wealth Index</a:t>
          </a:r>
          <a:r>
            <a:rPr lang="en-US" sz="800" baseline="0" dirty="0"/>
            <a:t> is an estimate of how much parents of dependent students are expected to pay per year, using Federal Methodology (assumes parent contribution for all students from non-need homes equals their school's TRFB).</a:t>
          </a:r>
          <a:endParaRPr lang="en-US" sz="8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0.00833</cdr:x>
      <cdr:y>0.53279</cdr:y>
    </cdr:from>
    <cdr:to>
      <cdr:x>0.06303</cdr:x>
      <cdr:y>0.58095</cdr:y>
    </cdr:to>
    <cdr:sp macro="" textlink="">
      <cdr:nvSpPr>
        <cdr:cNvPr id="2" name="Rectangle 1">
          <a:extLst xmlns:a="http://schemas.openxmlformats.org/drawingml/2006/main">
            <a:ext uri="{FF2B5EF4-FFF2-40B4-BE49-F238E27FC236}">
              <a16:creationId xmlns:a16="http://schemas.microsoft.com/office/drawing/2014/main" id="{D656FD00-4026-4375-95B1-6A1757522BD5}"/>
            </a:ext>
          </a:extLst>
        </cdr:cNvPr>
        <cdr:cNvSpPr/>
      </cdr:nvSpPr>
      <cdr:spPr>
        <a:xfrm xmlns:a="http://schemas.openxmlformats.org/drawingml/2006/main">
          <a:off x="76200" y="3100229"/>
          <a:ext cx="500116" cy="28022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0.93459</cdr:x>
      <cdr:y>0.54166</cdr:y>
    </cdr:from>
    <cdr:to>
      <cdr:x>0.98333</cdr:x>
      <cdr:y>0.58095</cdr:y>
    </cdr:to>
    <cdr:sp macro="" textlink="">
      <cdr:nvSpPr>
        <cdr:cNvPr id="3" name="Rectangle 2">
          <a:extLst xmlns:a="http://schemas.openxmlformats.org/drawingml/2006/main">
            <a:ext uri="{FF2B5EF4-FFF2-40B4-BE49-F238E27FC236}">
              <a16:creationId xmlns:a16="http://schemas.microsoft.com/office/drawing/2014/main" id="{16F62C09-358A-4B68-9B5F-5FCF33D5E278}"/>
            </a:ext>
          </a:extLst>
        </cdr:cNvPr>
        <cdr:cNvSpPr/>
      </cdr:nvSpPr>
      <cdr:spPr>
        <a:xfrm xmlns:a="http://schemas.openxmlformats.org/drawingml/2006/main">
          <a:off x="8545891" y="3151857"/>
          <a:ext cx="445710" cy="2286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0.43333</cdr:x>
      <cdr:y>0.63333</cdr:y>
    </cdr:from>
    <cdr:to>
      <cdr:x>0.975</cdr:x>
      <cdr:y>0.97381</cdr:y>
    </cdr:to>
    <cdr:sp macro="" textlink="">
      <cdr:nvSpPr>
        <cdr:cNvPr id="7" name="TextBox 1">
          <a:extLst xmlns:a="http://schemas.openxmlformats.org/drawingml/2006/main">
            <a:ext uri="{FF2B5EF4-FFF2-40B4-BE49-F238E27FC236}">
              <a16:creationId xmlns:a16="http://schemas.microsoft.com/office/drawing/2014/main" id="{AE731119-8F7E-4EFE-8786-AE8E0B6BD09E}"/>
            </a:ext>
          </a:extLst>
        </cdr:cNvPr>
        <cdr:cNvSpPr txBox="1"/>
      </cdr:nvSpPr>
      <cdr:spPr>
        <a:xfrm xmlns:a="http://schemas.openxmlformats.org/drawingml/2006/main">
          <a:off x="3962400" y="3685258"/>
          <a:ext cx="4952969" cy="1981200"/>
        </a:xfrm>
        <a:prstGeom xmlns:a="http://schemas.openxmlformats.org/drawingml/2006/main" prst="rect">
          <a:avLst/>
        </a:prstGeom>
        <a:ln xmlns:a="http://schemas.openxmlformats.org/drawingml/2006/main" w="3175">
          <a:solidFill>
            <a:srgbClr val="00206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baseline="0" dirty="0">
              <a:effectLst/>
              <a:latin typeface="+mn-lt"/>
              <a:ea typeface="+mn-ea"/>
              <a:cs typeface="+mn-cs"/>
            </a:rPr>
            <a:t>Gross T&amp;F Revenue</a:t>
          </a:r>
          <a:r>
            <a:rPr lang="en-US" sz="800" baseline="0" dirty="0">
              <a:effectLst/>
              <a:latin typeface="+mn-lt"/>
              <a:ea typeface="+mn-ea"/>
              <a:cs typeface="+mn-cs"/>
            </a:rPr>
            <a:t> = Actual Total Tuition &amp; Fee Revenue (from FISAP – portion of undergraduate revenue from students in traditional programs)</a:t>
          </a:r>
        </a:p>
        <a:p xmlns:a="http://schemas.openxmlformats.org/drawingml/2006/main">
          <a:r>
            <a:rPr lang="en-US" sz="800" b="1" baseline="0" dirty="0">
              <a:effectLst/>
              <a:latin typeface="+mn-lt"/>
              <a:ea typeface="+mn-ea"/>
              <a:cs typeface="+mn-cs"/>
            </a:rPr>
            <a:t>Net T&amp;F Revenue</a:t>
          </a:r>
          <a:r>
            <a:rPr lang="en-US" sz="800" baseline="0" dirty="0">
              <a:effectLst/>
              <a:latin typeface="+mn-lt"/>
              <a:ea typeface="+mn-ea"/>
              <a:cs typeface="+mn-cs"/>
            </a:rPr>
            <a:t> = Actual Total Tuition &amp; Fee Revenue minus unfunded institutional gift aid</a:t>
          </a:r>
        </a:p>
        <a:p xmlns:a="http://schemas.openxmlformats.org/drawingml/2006/main">
          <a:r>
            <a:rPr lang="en-US" sz="800" b="1" baseline="0" dirty="0">
              <a:effectLst/>
              <a:latin typeface="+mn-lt"/>
              <a:ea typeface="+mn-ea"/>
              <a:cs typeface="+mn-cs"/>
            </a:rPr>
            <a:t>Federal Gift Aid</a:t>
          </a:r>
          <a:r>
            <a:rPr lang="en-US" sz="800" baseline="0" dirty="0">
              <a:effectLst/>
              <a:latin typeface="+mn-lt"/>
              <a:ea typeface="+mn-ea"/>
              <a:cs typeface="+mn-cs"/>
            </a:rPr>
            <a:t> = Actual total revenue from federal sources (includes Pell, FSEOG, TEACH, etc.)</a:t>
          </a:r>
        </a:p>
        <a:p xmlns:a="http://schemas.openxmlformats.org/drawingml/2006/main">
          <a:r>
            <a:rPr lang="en-US" sz="800" b="1" baseline="0" dirty="0">
              <a:effectLst/>
              <a:latin typeface="+mn-lt"/>
              <a:ea typeface="+mn-ea"/>
              <a:cs typeface="+mn-cs"/>
            </a:rPr>
            <a:t>State Gift Aid</a:t>
          </a:r>
          <a:r>
            <a:rPr lang="en-US" sz="800" baseline="0" dirty="0">
              <a:effectLst/>
              <a:latin typeface="+mn-lt"/>
              <a:ea typeface="+mn-ea"/>
              <a:cs typeface="+mn-cs"/>
            </a:rPr>
            <a:t> = Actual total revenue from state sources</a:t>
          </a:r>
        </a:p>
        <a:p xmlns:a="http://schemas.openxmlformats.org/drawingml/2006/main">
          <a:r>
            <a:rPr lang="en-US" sz="800" b="1" baseline="0" dirty="0">
              <a:effectLst/>
              <a:latin typeface="+mn-lt"/>
              <a:ea typeface="+mn-ea"/>
              <a:cs typeface="+mn-cs"/>
            </a:rPr>
            <a:t>Unfunded Institutional Gift Aid</a:t>
          </a:r>
          <a:r>
            <a:rPr lang="en-US" sz="800" baseline="0" dirty="0">
              <a:effectLst/>
              <a:latin typeface="+mn-lt"/>
              <a:ea typeface="+mn-ea"/>
              <a:cs typeface="+mn-cs"/>
            </a:rPr>
            <a:t> = Actual total unrestricted institutional grants and scholarships allocated from the institutional general fund.  </a:t>
          </a:r>
        </a:p>
        <a:p xmlns:a="http://schemas.openxmlformats.org/drawingml/2006/main">
          <a:r>
            <a:rPr lang="en-US" sz="800" b="1" baseline="0" dirty="0">
              <a:effectLst/>
              <a:latin typeface="+mn-lt"/>
              <a:ea typeface="+mn-ea"/>
              <a:cs typeface="+mn-cs"/>
            </a:rPr>
            <a:t>Funded Institutional Gift Aid</a:t>
          </a:r>
          <a:r>
            <a:rPr lang="en-US" sz="800" baseline="0" dirty="0">
              <a:effectLst/>
              <a:latin typeface="+mn-lt"/>
              <a:ea typeface="+mn-ea"/>
              <a:cs typeface="+mn-cs"/>
            </a:rPr>
            <a:t> = Actual total restricted institutional grants and scholarships, financed by gifts, endowment income or other revenue sources that can only be used for student financial aid.  </a:t>
          </a:r>
        </a:p>
        <a:p xmlns:a="http://schemas.openxmlformats.org/drawingml/2006/main">
          <a:r>
            <a:rPr lang="en-US" sz="800" b="1" baseline="0" dirty="0">
              <a:effectLst/>
              <a:latin typeface="+mn-lt"/>
              <a:ea typeface="+mn-ea"/>
              <a:cs typeface="+mn-cs"/>
            </a:rPr>
            <a:t>Tuition Remission</a:t>
          </a:r>
          <a:r>
            <a:rPr lang="en-US" sz="800" baseline="0" dirty="0">
              <a:effectLst/>
              <a:latin typeface="+mn-lt"/>
              <a:ea typeface="+mn-ea"/>
              <a:cs typeface="+mn-cs"/>
            </a:rPr>
            <a:t> = Actual total tuition remission (institutional gift aid provided as a condition of student's or parent's employment).  </a:t>
          </a:r>
        </a:p>
        <a:p xmlns:a="http://schemas.openxmlformats.org/drawingml/2006/main">
          <a:r>
            <a:rPr lang="en-US" sz="800" b="1" baseline="0" dirty="0">
              <a:effectLst/>
              <a:latin typeface="+mn-lt"/>
              <a:ea typeface="+mn-ea"/>
              <a:cs typeface="+mn-cs"/>
            </a:rPr>
            <a:t>Private Gift Aid </a:t>
          </a:r>
          <a:r>
            <a:rPr lang="en-US" sz="800" baseline="0" dirty="0">
              <a:effectLst/>
              <a:latin typeface="+mn-lt"/>
              <a:ea typeface="+mn-ea"/>
              <a:cs typeface="+mn-cs"/>
            </a:rPr>
            <a:t>= Actual third party scholarships</a:t>
          </a:r>
        </a:p>
        <a:p xmlns:a="http://schemas.openxmlformats.org/drawingml/2006/main">
          <a:r>
            <a:rPr lang="en-US" sz="800" b="1" baseline="0" dirty="0">
              <a:effectLst/>
              <a:latin typeface="+mn-lt"/>
              <a:ea typeface="+mn-ea"/>
              <a:cs typeface="+mn-cs"/>
            </a:rPr>
            <a:t>Student Loans </a:t>
          </a:r>
          <a:r>
            <a:rPr lang="en-US" sz="800" baseline="0" dirty="0">
              <a:effectLst/>
              <a:latin typeface="+mn-lt"/>
              <a:ea typeface="+mn-ea"/>
              <a:cs typeface="+mn-cs"/>
            </a:rPr>
            <a:t>= Actual total educational loans borrowed by students</a:t>
          </a:r>
        </a:p>
        <a:p xmlns:a="http://schemas.openxmlformats.org/drawingml/2006/main">
          <a:r>
            <a:rPr lang="en-US" sz="800" b="1" baseline="0" dirty="0">
              <a:effectLst/>
              <a:latin typeface="+mn-lt"/>
              <a:ea typeface="+mn-ea"/>
              <a:cs typeface="+mn-cs"/>
            </a:rPr>
            <a:t>Parent Loans </a:t>
          </a:r>
          <a:r>
            <a:rPr lang="en-US" sz="800" baseline="0" dirty="0">
              <a:effectLst/>
              <a:latin typeface="+mn-lt"/>
              <a:ea typeface="+mn-ea"/>
              <a:cs typeface="+mn-cs"/>
            </a:rPr>
            <a:t>= Actual total educational loans borrowed by parents (e.g. PLUS)</a:t>
          </a:r>
        </a:p>
        <a:p xmlns:a="http://schemas.openxmlformats.org/drawingml/2006/main">
          <a:r>
            <a:rPr lang="en-US" sz="800" b="1" baseline="0" dirty="0">
              <a:effectLst/>
              <a:latin typeface="+mn-lt"/>
              <a:ea typeface="+mn-ea"/>
              <a:cs typeface="+mn-cs"/>
            </a:rPr>
            <a:t>Work Earnings </a:t>
          </a:r>
          <a:r>
            <a:rPr lang="en-US" sz="800" baseline="0" dirty="0">
              <a:effectLst/>
              <a:latin typeface="+mn-lt"/>
              <a:ea typeface="+mn-ea"/>
              <a:cs typeface="+mn-cs"/>
            </a:rPr>
            <a:t>= Actual total earnings (federal, state and institutional programs)</a:t>
          </a:r>
        </a:p>
      </cdr:txBody>
    </cdr:sp>
  </cdr:relSizeAnchor>
  <cdr:relSizeAnchor xmlns:cdr="http://schemas.openxmlformats.org/drawingml/2006/chartDrawing">
    <cdr:from>
      <cdr:x>0.36667</cdr:x>
      <cdr:y>0.27976</cdr:y>
    </cdr:from>
    <cdr:to>
      <cdr:x>0.49167</cdr:x>
      <cdr:y>0.55476</cdr:y>
    </cdr:to>
    <cdr:cxnSp macro="">
      <cdr:nvCxnSpPr>
        <cdr:cNvPr id="3" name="Straight Arrow Connector 2">
          <a:extLst xmlns:a="http://schemas.openxmlformats.org/drawingml/2006/main">
            <a:ext uri="{FF2B5EF4-FFF2-40B4-BE49-F238E27FC236}">
              <a16:creationId xmlns:a16="http://schemas.microsoft.com/office/drawing/2014/main" id="{B72BD449-8745-4083-95CF-9932CEA67D12}"/>
            </a:ext>
          </a:extLst>
        </cdr:cNvPr>
        <cdr:cNvCxnSpPr/>
      </cdr:nvCxnSpPr>
      <cdr:spPr bwMode="auto">
        <a:xfrm xmlns:a="http://schemas.openxmlformats.org/drawingml/2006/main" flipH="1" flipV="1">
          <a:off x="3352800" y="1627858"/>
          <a:ext cx="1143000" cy="16002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0.36667</cdr:x>
      <cdr:y>0.52857</cdr:y>
    </cdr:from>
    <cdr:to>
      <cdr:x>0.5</cdr:x>
      <cdr:y>0.58095</cdr:y>
    </cdr:to>
    <cdr:cxnSp macro="">
      <cdr:nvCxnSpPr>
        <cdr:cNvPr id="5" name="Straight Arrow Connector 4">
          <a:extLst xmlns:a="http://schemas.openxmlformats.org/drawingml/2006/main">
            <a:ext uri="{FF2B5EF4-FFF2-40B4-BE49-F238E27FC236}">
              <a16:creationId xmlns:a16="http://schemas.microsoft.com/office/drawing/2014/main" id="{6A28A810-2005-466D-9BF5-D73CC579736C}"/>
            </a:ext>
          </a:extLst>
        </cdr:cNvPr>
        <cdr:cNvCxnSpPr/>
      </cdr:nvCxnSpPr>
      <cdr:spPr bwMode="auto">
        <a:xfrm xmlns:a="http://schemas.openxmlformats.org/drawingml/2006/main" flipH="1">
          <a:off x="3352800" y="3075658"/>
          <a:ext cx="1219200" cy="3048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0.49167</cdr:x>
      <cdr:y>0.30595</cdr:y>
    </cdr:from>
    <cdr:to>
      <cdr:x>0.91667</cdr:x>
      <cdr:y>0.34523</cdr:y>
    </cdr:to>
    <cdr:sp macro="" textlink="">
      <cdr:nvSpPr>
        <cdr:cNvPr id="10" name="Rectangle 9">
          <a:extLst xmlns:a="http://schemas.openxmlformats.org/drawingml/2006/main">
            <a:ext uri="{FF2B5EF4-FFF2-40B4-BE49-F238E27FC236}">
              <a16:creationId xmlns:a16="http://schemas.microsoft.com/office/drawing/2014/main" id="{9005F416-D922-42CD-9623-0048EFA76B60}"/>
            </a:ext>
          </a:extLst>
        </cdr:cNvPr>
        <cdr:cNvSpPr/>
      </cdr:nvSpPr>
      <cdr:spPr bwMode="auto">
        <a:xfrm xmlns:a="http://schemas.openxmlformats.org/drawingml/2006/main">
          <a:off x="4495800" y="1780258"/>
          <a:ext cx="3886200" cy="228600"/>
        </a:xfrm>
        <a:prstGeom xmlns:a="http://schemas.openxmlformats.org/drawingml/2006/main" prst="rect">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0.36667</cdr:x>
      <cdr:y>0.33214</cdr:y>
    </cdr:from>
    <cdr:to>
      <cdr:x>0.49167</cdr:x>
      <cdr:y>0.725</cdr:y>
    </cdr:to>
    <cdr:cxnSp macro="">
      <cdr:nvCxnSpPr>
        <cdr:cNvPr id="11" name="Straight Arrow Connector 10">
          <a:extLst xmlns:a="http://schemas.openxmlformats.org/drawingml/2006/main">
            <a:ext uri="{FF2B5EF4-FFF2-40B4-BE49-F238E27FC236}">
              <a16:creationId xmlns:a16="http://schemas.microsoft.com/office/drawing/2014/main" id="{3D23537D-FB2F-4F08-8A28-136D2461558C}"/>
            </a:ext>
          </a:extLst>
        </cdr:cNvPr>
        <cdr:cNvCxnSpPr/>
      </cdr:nvCxnSpPr>
      <cdr:spPr bwMode="auto">
        <a:xfrm xmlns:a="http://schemas.openxmlformats.org/drawingml/2006/main" flipH="1">
          <a:off x="3352800" y="1932658"/>
          <a:ext cx="1143000" cy="22860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userShapes>
</file>

<file path=ppt/drawings/drawing7.xml><?xml version="1.0" encoding="utf-8"?>
<c:userShapes xmlns:c="http://schemas.openxmlformats.org/drawingml/2006/chart">
  <cdr:relSizeAnchor xmlns:cdr="http://schemas.openxmlformats.org/drawingml/2006/chartDrawing">
    <cdr:from>
      <cdr:x>1.09361E-7</cdr:x>
      <cdr:y>0.80357</cdr:y>
    </cdr:from>
    <cdr:to>
      <cdr:x>0.53333</cdr:x>
      <cdr:y>1</cdr:y>
    </cdr:to>
    <cdr:sp macro="" textlink="">
      <cdr:nvSpPr>
        <cdr:cNvPr id="7" name="TextBox 1">
          <a:extLst xmlns:a="http://schemas.openxmlformats.org/drawingml/2006/main">
            <a:ext uri="{FF2B5EF4-FFF2-40B4-BE49-F238E27FC236}">
              <a16:creationId xmlns:a16="http://schemas.microsoft.com/office/drawing/2014/main" id="{AE731119-8F7E-4EFE-8786-AE8E0B6BD09E}"/>
            </a:ext>
          </a:extLst>
        </cdr:cNvPr>
        <cdr:cNvSpPr txBox="1"/>
      </cdr:nvSpPr>
      <cdr:spPr>
        <a:xfrm xmlns:a="http://schemas.openxmlformats.org/drawingml/2006/main">
          <a:off x="1" y="4675858"/>
          <a:ext cx="4876769" cy="1143000"/>
        </a:xfrm>
        <a:prstGeom xmlns:a="http://schemas.openxmlformats.org/drawingml/2006/main" prst="rect">
          <a:avLst/>
        </a:prstGeom>
        <a:ln xmlns:a="http://schemas.openxmlformats.org/drawingml/2006/main" w="3175">
          <a:solidFill>
            <a:srgbClr val="00206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baseline="0" dirty="0">
              <a:effectLst/>
              <a:latin typeface="+mn-lt"/>
              <a:ea typeface="+mn-ea"/>
              <a:cs typeface="+mn-cs"/>
            </a:rPr>
            <a:t>Gross T&amp;F Revenue</a:t>
          </a:r>
          <a:r>
            <a:rPr lang="en-US" sz="600" baseline="0" dirty="0">
              <a:effectLst/>
              <a:latin typeface="+mn-lt"/>
              <a:ea typeface="+mn-ea"/>
              <a:cs typeface="+mn-cs"/>
            </a:rPr>
            <a:t> = Actual Total Tuition &amp; Fee Revenue (from FISAP – portion of undergraduate revenue from students in traditional programs)</a:t>
          </a:r>
        </a:p>
        <a:p xmlns:a="http://schemas.openxmlformats.org/drawingml/2006/main">
          <a:r>
            <a:rPr lang="en-US" sz="600" b="1" baseline="0" dirty="0">
              <a:effectLst/>
              <a:latin typeface="+mn-lt"/>
              <a:ea typeface="+mn-ea"/>
              <a:cs typeface="+mn-cs"/>
            </a:rPr>
            <a:t>Net T&amp;F Revenue</a:t>
          </a:r>
          <a:r>
            <a:rPr lang="en-US" sz="600" baseline="0" dirty="0">
              <a:effectLst/>
              <a:latin typeface="+mn-lt"/>
              <a:ea typeface="+mn-ea"/>
              <a:cs typeface="+mn-cs"/>
            </a:rPr>
            <a:t> = Actual Total Tuition &amp; Fee Revenue minus unfunded institutional gift aid</a:t>
          </a:r>
        </a:p>
        <a:p xmlns:a="http://schemas.openxmlformats.org/drawingml/2006/main">
          <a:r>
            <a:rPr lang="en-US" sz="600" b="1" baseline="0" dirty="0">
              <a:effectLst/>
              <a:latin typeface="+mn-lt"/>
              <a:ea typeface="+mn-ea"/>
              <a:cs typeface="+mn-cs"/>
            </a:rPr>
            <a:t>Federal Gift Aid</a:t>
          </a:r>
          <a:r>
            <a:rPr lang="en-US" sz="600" baseline="0" dirty="0">
              <a:effectLst/>
              <a:latin typeface="+mn-lt"/>
              <a:ea typeface="+mn-ea"/>
              <a:cs typeface="+mn-cs"/>
            </a:rPr>
            <a:t> = Actual total revenue from federal sources (includes Pell, FSEOG, TEACH, etc.)</a:t>
          </a:r>
        </a:p>
        <a:p xmlns:a="http://schemas.openxmlformats.org/drawingml/2006/main">
          <a:r>
            <a:rPr lang="en-US" sz="600" b="1" baseline="0" dirty="0">
              <a:effectLst/>
              <a:latin typeface="+mn-lt"/>
              <a:ea typeface="+mn-ea"/>
              <a:cs typeface="+mn-cs"/>
            </a:rPr>
            <a:t>State Gift Aid</a:t>
          </a:r>
          <a:r>
            <a:rPr lang="en-US" sz="600" baseline="0" dirty="0">
              <a:effectLst/>
              <a:latin typeface="+mn-lt"/>
              <a:ea typeface="+mn-ea"/>
              <a:cs typeface="+mn-cs"/>
            </a:rPr>
            <a:t> = Actual total revenue from state sources</a:t>
          </a:r>
        </a:p>
        <a:p xmlns:a="http://schemas.openxmlformats.org/drawingml/2006/main">
          <a:r>
            <a:rPr lang="en-US" sz="600" b="1" baseline="0" dirty="0">
              <a:effectLst/>
              <a:latin typeface="+mn-lt"/>
              <a:ea typeface="+mn-ea"/>
              <a:cs typeface="+mn-cs"/>
            </a:rPr>
            <a:t>Unfunded Institutional Gift Aid</a:t>
          </a:r>
          <a:r>
            <a:rPr lang="en-US" sz="600" baseline="0" dirty="0">
              <a:effectLst/>
              <a:latin typeface="+mn-lt"/>
              <a:ea typeface="+mn-ea"/>
              <a:cs typeface="+mn-cs"/>
            </a:rPr>
            <a:t> = Actual total unrestricted institutional grants and scholarships allocated from the institutional general fund.  </a:t>
          </a:r>
        </a:p>
        <a:p xmlns:a="http://schemas.openxmlformats.org/drawingml/2006/main">
          <a:r>
            <a:rPr lang="en-US" sz="600" b="1" baseline="0" dirty="0">
              <a:effectLst/>
              <a:latin typeface="+mn-lt"/>
              <a:ea typeface="+mn-ea"/>
              <a:cs typeface="+mn-cs"/>
            </a:rPr>
            <a:t>Funded Institutional Gift Aid</a:t>
          </a:r>
          <a:r>
            <a:rPr lang="en-US" sz="600" baseline="0" dirty="0">
              <a:effectLst/>
              <a:latin typeface="+mn-lt"/>
              <a:ea typeface="+mn-ea"/>
              <a:cs typeface="+mn-cs"/>
            </a:rPr>
            <a:t> = Actual total restricted institutional grants and scholarships, financed by gifts, endowment income or other revenue sources that can only be used for student financial aid.  </a:t>
          </a:r>
        </a:p>
        <a:p xmlns:a="http://schemas.openxmlformats.org/drawingml/2006/main">
          <a:r>
            <a:rPr lang="en-US" sz="600" b="1" baseline="0" dirty="0">
              <a:effectLst/>
              <a:latin typeface="+mn-lt"/>
              <a:ea typeface="+mn-ea"/>
              <a:cs typeface="+mn-cs"/>
            </a:rPr>
            <a:t>Tuition Remission</a:t>
          </a:r>
          <a:r>
            <a:rPr lang="en-US" sz="600" baseline="0" dirty="0">
              <a:effectLst/>
              <a:latin typeface="+mn-lt"/>
              <a:ea typeface="+mn-ea"/>
              <a:cs typeface="+mn-cs"/>
            </a:rPr>
            <a:t> = Actual total tuition remission (institutional gift aid provided as a condition of student's or parent's employment).  </a:t>
          </a:r>
        </a:p>
        <a:p xmlns:a="http://schemas.openxmlformats.org/drawingml/2006/main">
          <a:r>
            <a:rPr lang="en-US" sz="600" b="1" baseline="0" dirty="0">
              <a:effectLst/>
              <a:latin typeface="+mn-lt"/>
              <a:ea typeface="+mn-ea"/>
              <a:cs typeface="+mn-cs"/>
            </a:rPr>
            <a:t>Private Gift Aid </a:t>
          </a:r>
          <a:r>
            <a:rPr lang="en-US" sz="600" baseline="0" dirty="0">
              <a:effectLst/>
              <a:latin typeface="+mn-lt"/>
              <a:ea typeface="+mn-ea"/>
              <a:cs typeface="+mn-cs"/>
            </a:rPr>
            <a:t>= Actual third party scholarships</a:t>
          </a:r>
        </a:p>
        <a:p xmlns:a="http://schemas.openxmlformats.org/drawingml/2006/main">
          <a:r>
            <a:rPr lang="en-US" sz="600" b="1" baseline="0" dirty="0">
              <a:effectLst/>
              <a:latin typeface="+mn-lt"/>
              <a:ea typeface="+mn-ea"/>
              <a:cs typeface="+mn-cs"/>
            </a:rPr>
            <a:t>Student Loans </a:t>
          </a:r>
          <a:r>
            <a:rPr lang="en-US" sz="600" baseline="0" dirty="0">
              <a:effectLst/>
              <a:latin typeface="+mn-lt"/>
              <a:ea typeface="+mn-ea"/>
              <a:cs typeface="+mn-cs"/>
            </a:rPr>
            <a:t>= Actual total educational loans borrowed by students</a:t>
          </a:r>
        </a:p>
        <a:p xmlns:a="http://schemas.openxmlformats.org/drawingml/2006/main">
          <a:r>
            <a:rPr lang="en-US" sz="600" b="1" baseline="0" dirty="0">
              <a:effectLst/>
              <a:latin typeface="+mn-lt"/>
              <a:ea typeface="+mn-ea"/>
              <a:cs typeface="+mn-cs"/>
            </a:rPr>
            <a:t>Parent Loans </a:t>
          </a:r>
          <a:r>
            <a:rPr lang="en-US" sz="600" baseline="0" dirty="0">
              <a:effectLst/>
              <a:latin typeface="+mn-lt"/>
              <a:ea typeface="+mn-ea"/>
              <a:cs typeface="+mn-cs"/>
            </a:rPr>
            <a:t>= Actual total educational loans borrowed by parents (e.g. PLUS)</a:t>
          </a:r>
        </a:p>
        <a:p xmlns:a="http://schemas.openxmlformats.org/drawingml/2006/main">
          <a:r>
            <a:rPr lang="en-US" sz="600" b="1" baseline="0" dirty="0">
              <a:effectLst/>
              <a:latin typeface="+mn-lt"/>
              <a:ea typeface="+mn-ea"/>
              <a:cs typeface="+mn-cs"/>
            </a:rPr>
            <a:t>Work Earnings </a:t>
          </a:r>
          <a:r>
            <a:rPr lang="en-US" sz="600" baseline="0" dirty="0">
              <a:effectLst/>
              <a:latin typeface="+mn-lt"/>
              <a:ea typeface="+mn-ea"/>
              <a:cs typeface="+mn-cs"/>
            </a:rPr>
            <a:t>= Actual total earnings (federal, state and institutional programs)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2" y="0"/>
            <a:ext cx="3429001"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defRPr sz="1200"/>
            </a:lvl1pPr>
          </a:lstStyle>
          <a:p>
            <a:pPr>
              <a:defRPr/>
            </a:pPr>
            <a:r>
              <a:rPr lang="en-US"/>
              <a:t>2019 Bethel Study: For Chief Enrollment Officers</a:t>
            </a:r>
            <a:endParaRPr lang="en-US" dirty="0"/>
          </a:p>
        </p:txBody>
      </p:sp>
      <p:sp>
        <p:nvSpPr>
          <p:cNvPr id="225283" name="Rectangle 3"/>
          <p:cNvSpPr>
            <a:spLocks noGrp="1" noChangeArrowheads="1"/>
          </p:cNvSpPr>
          <p:nvPr>
            <p:ph type="dt" sz="quarter" idx="1"/>
          </p:nvPr>
        </p:nvSpPr>
        <p:spPr bwMode="auto">
          <a:xfrm>
            <a:off x="3883030" y="0"/>
            <a:ext cx="2973389"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lgn="r">
              <a:defRPr sz="1200" b="0"/>
            </a:lvl1pPr>
          </a:lstStyle>
          <a:p>
            <a:pPr>
              <a:defRPr/>
            </a:pPr>
            <a:r>
              <a:rPr lang="en-US"/>
              <a:t>February 12, 2020</a:t>
            </a:r>
            <a:endParaRPr lang="en-US" dirty="0"/>
          </a:p>
        </p:txBody>
      </p:sp>
      <p:sp>
        <p:nvSpPr>
          <p:cNvPr id="225284" name="Rectangle 4"/>
          <p:cNvSpPr>
            <a:spLocks noGrp="1" noChangeArrowheads="1"/>
          </p:cNvSpPr>
          <p:nvPr>
            <p:ph type="ftr" sz="quarter" idx="2"/>
          </p:nvPr>
        </p:nvSpPr>
        <p:spPr bwMode="auto">
          <a:xfrm>
            <a:off x="0" y="8685213"/>
            <a:ext cx="4116388"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defRPr sz="1200" b="0"/>
            </a:lvl1pPr>
          </a:lstStyle>
          <a:p>
            <a:pPr>
              <a:defRPr/>
            </a:pPr>
            <a:endParaRPr lang="en-US" dirty="0"/>
          </a:p>
        </p:txBody>
      </p:sp>
      <p:sp>
        <p:nvSpPr>
          <p:cNvPr id="225285" name="Rectangle 5"/>
          <p:cNvSpPr>
            <a:spLocks noGrp="1" noChangeArrowheads="1"/>
          </p:cNvSpPr>
          <p:nvPr>
            <p:ph type="sldNum" sz="quarter" idx="3"/>
          </p:nvPr>
        </p:nvSpPr>
        <p:spPr bwMode="auto">
          <a:xfrm>
            <a:off x="5486403" y="8685213"/>
            <a:ext cx="1370013"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lgn="r">
              <a:defRPr sz="1200" b="0"/>
            </a:lvl1pPr>
          </a:lstStyle>
          <a:p>
            <a:pPr>
              <a:defRPr/>
            </a:pPr>
            <a:fld id="{89DBA237-5E05-4124-A160-8B0B5A9178E3}" type="slidenum">
              <a:rPr lang="en-US"/>
              <a:pPr>
                <a:defRPr/>
              </a:pPr>
              <a:t>‹#›</a:t>
            </a:fld>
            <a:endParaRPr lang="en-US" dirty="0"/>
          </a:p>
        </p:txBody>
      </p:sp>
    </p:spTree>
    <p:extLst>
      <p:ext uri="{BB962C8B-B14F-4D97-AF65-F5344CB8AC3E}">
        <p14:creationId xmlns:p14="http://schemas.microsoft.com/office/powerpoint/2010/main" val="116069908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0"/>
            <a:ext cx="2973389"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defRPr sz="1200" b="0"/>
            </a:lvl1pPr>
          </a:lstStyle>
          <a:p>
            <a:pPr>
              <a:defRPr/>
            </a:pPr>
            <a:r>
              <a:rPr lang="en-US"/>
              <a:t>2019 Bethel Study: For Chief Enrollment Officers</a:t>
            </a:r>
            <a:endParaRPr lang="en-US" dirty="0"/>
          </a:p>
        </p:txBody>
      </p:sp>
      <p:sp>
        <p:nvSpPr>
          <p:cNvPr id="11267" name="Rectangle 3"/>
          <p:cNvSpPr>
            <a:spLocks noGrp="1" noChangeArrowheads="1"/>
          </p:cNvSpPr>
          <p:nvPr>
            <p:ph type="dt" idx="1"/>
          </p:nvPr>
        </p:nvSpPr>
        <p:spPr bwMode="auto">
          <a:xfrm>
            <a:off x="3883030" y="0"/>
            <a:ext cx="2973389"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lgn="r">
              <a:defRPr sz="1200" b="0"/>
            </a:lvl1pPr>
          </a:lstStyle>
          <a:p>
            <a:pPr>
              <a:defRPr/>
            </a:pPr>
            <a:r>
              <a:rPr lang="en-US"/>
              <a:t>February 12, 2020</a:t>
            </a:r>
            <a:endParaRPr lang="en-US" dirty="0"/>
          </a:p>
        </p:txBody>
      </p:sp>
      <p:sp>
        <p:nvSpPr>
          <p:cNvPr id="72708" name="Rectangle 4"/>
          <p:cNvSpPr>
            <a:spLocks noGrp="1" noRot="1" noChangeAspec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7391" y="4343401"/>
            <a:ext cx="5483226" cy="41148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2" y="8685213"/>
            <a:ext cx="2973389"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defRPr sz="1200" b="0"/>
            </a:lvl1pPr>
          </a:lstStyle>
          <a:p>
            <a:pPr>
              <a:defRPr/>
            </a:pPr>
            <a:endParaRPr lang="en-US" dirty="0"/>
          </a:p>
        </p:txBody>
      </p:sp>
      <p:sp>
        <p:nvSpPr>
          <p:cNvPr id="11271" name="Rectangle 7"/>
          <p:cNvSpPr>
            <a:spLocks noGrp="1" noChangeArrowheads="1"/>
          </p:cNvSpPr>
          <p:nvPr>
            <p:ph type="sldNum" sz="quarter" idx="5"/>
          </p:nvPr>
        </p:nvSpPr>
        <p:spPr bwMode="auto">
          <a:xfrm>
            <a:off x="3883030" y="8685213"/>
            <a:ext cx="2973389"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lgn="r">
              <a:defRPr sz="1200" b="0"/>
            </a:lvl1pPr>
          </a:lstStyle>
          <a:p>
            <a:pPr>
              <a:defRPr/>
            </a:pPr>
            <a:fld id="{00531AEA-A59A-445A-8427-1E6D06BC6116}" type="slidenum">
              <a:rPr lang="en-US"/>
              <a:pPr>
                <a:defRPr/>
              </a:pPr>
              <a:t>‹#›</a:t>
            </a:fld>
            <a:endParaRPr lang="en-US" dirty="0"/>
          </a:p>
        </p:txBody>
      </p:sp>
    </p:spTree>
    <p:extLst>
      <p:ext uri="{BB962C8B-B14F-4D97-AF65-F5344CB8AC3E}">
        <p14:creationId xmlns:p14="http://schemas.microsoft.com/office/powerpoint/2010/main" val="285669124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531AEA-A59A-445A-8427-1E6D06BC6116}"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a:t>2019 Bethel Study: For Chief Enrollment Officers</a:t>
            </a:r>
            <a:endParaRPr lang="en-US" dirty="0"/>
          </a:p>
        </p:txBody>
      </p:sp>
      <p:sp>
        <p:nvSpPr>
          <p:cNvPr id="6" name="Date Placeholder 5"/>
          <p:cNvSpPr>
            <a:spLocks noGrp="1"/>
          </p:cNvSpPr>
          <p:nvPr>
            <p:ph type="dt" idx="12"/>
          </p:nvPr>
        </p:nvSpPr>
        <p:spPr/>
        <p:txBody>
          <a:bodyPr/>
          <a:lstStyle/>
          <a:p>
            <a:pPr>
              <a:defRPr/>
            </a:pPr>
            <a:r>
              <a:rPr lang="en-US"/>
              <a:t>February 12, 2020</a:t>
            </a:r>
            <a:endParaRPr lang="en-US" dirty="0"/>
          </a:p>
        </p:txBody>
      </p:sp>
    </p:spTree>
    <p:extLst>
      <p:ext uri="{BB962C8B-B14F-4D97-AF65-F5344CB8AC3E}">
        <p14:creationId xmlns:p14="http://schemas.microsoft.com/office/powerpoint/2010/main" val="36515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Tuition Remission</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2019 Bethel Study: For Chief Enrollment Officers</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February 12, 2020</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0593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2019 Bethel Study: For Chief Enrollment Officers</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February 12, 2020</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075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past 10 years, median borrowing went up $174 (0809 to 1819) which is 2.45%</a:t>
            </a:r>
          </a:p>
        </p:txBody>
      </p:sp>
      <p:sp>
        <p:nvSpPr>
          <p:cNvPr id="4" name="Header Placeholder 3"/>
          <p:cNvSpPr>
            <a:spLocks noGrp="1"/>
          </p:cNvSpPr>
          <p:nvPr>
            <p:ph type="hdr" sz="quarter"/>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
          </p:nvPr>
        </p:nvSpPr>
        <p:spPr/>
        <p:txBody>
          <a:bodyPr/>
          <a:lstStyle/>
          <a:p>
            <a:pPr>
              <a:defRPr/>
            </a:pPr>
            <a:r>
              <a:rPr lang="en-US"/>
              <a:t>February 12, 2020</a:t>
            </a:r>
            <a:endParaRPr lang="en-US" dirty="0"/>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28</a:t>
            </a:fld>
            <a:endParaRPr lang="en-US" dirty="0"/>
          </a:p>
        </p:txBody>
      </p:sp>
    </p:spTree>
    <p:extLst>
      <p:ext uri="{BB962C8B-B14F-4D97-AF65-F5344CB8AC3E}">
        <p14:creationId xmlns:p14="http://schemas.microsoft.com/office/powerpoint/2010/main" val="172443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2019 Bethel Study: For Chief Enrollment Officers</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February 12, 2020</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726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2018 survey data below</a:t>
            </a:r>
          </a:p>
          <a:p>
            <a:pPr eaLnBrk="1" hangingPunct="1"/>
            <a:r>
              <a:rPr lang="en-US" sz="2800" dirty="0"/>
              <a:t>The typical (median) school reports that 3.9% of institutional gift aid (not including tuition remission) has a specific funding source (endowed or restricted).</a:t>
            </a:r>
          </a:p>
          <a:p>
            <a:pPr lvl="1" eaLnBrk="1" hangingPunct="1"/>
            <a:r>
              <a:rPr lang="en-US" sz="2400" dirty="0"/>
              <a:t>3 schools report that over 15% of IGA is funded.</a:t>
            </a:r>
          </a:p>
          <a:p>
            <a:pPr lvl="1" eaLnBrk="1" hangingPunct="1"/>
            <a:r>
              <a:rPr lang="en-US" sz="2400" dirty="0"/>
              <a:t>9 schools report between 10-15% of IGA is funded</a:t>
            </a:r>
          </a:p>
          <a:p>
            <a:pPr lvl="1" eaLnBrk="1" hangingPunct="1"/>
            <a:r>
              <a:rPr lang="en-US" sz="2400" dirty="0"/>
              <a:t>15 schools report between 5.0-9.9% of IGA is funded</a:t>
            </a:r>
          </a:p>
          <a:p>
            <a:pPr lvl="1" eaLnBrk="1" hangingPunct="1"/>
            <a:r>
              <a:rPr lang="en-US" sz="2400" dirty="0"/>
              <a:t>35 schools report that less than 5% of IGA is funded</a:t>
            </a:r>
          </a:p>
          <a:p>
            <a:endParaRPr lang="en-US" dirty="0"/>
          </a:p>
          <a:p>
            <a:r>
              <a:rPr lang="en-US" dirty="0"/>
              <a:t>Fall 2015 survey data (2014-15) below:</a:t>
            </a:r>
          </a:p>
          <a:p>
            <a:pPr lvl="1" eaLnBrk="1" hangingPunct="1"/>
            <a:r>
              <a:rPr lang="en-US" sz="2400" dirty="0"/>
              <a:t>5 schools report that over 15% of IGA is funded.</a:t>
            </a:r>
          </a:p>
          <a:p>
            <a:pPr lvl="1" eaLnBrk="1" hangingPunct="1"/>
            <a:r>
              <a:rPr lang="en-US" sz="2400" dirty="0"/>
              <a:t>10 schools report between 10-15% of IGA is funded</a:t>
            </a:r>
          </a:p>
          <a:p>
            <a:pPr lvl="1" eaLnBrk="1" hangingPunct="1"/>
            <a:r>
              <a:rPr lang="en-US" sz="2400" dirty="0"/>
              <a:t>13 schools report between 5.0-9.9% of IGA is funded</a:t>
            </a:r>
          </a:p>
          <a:p>
            <a:pPr lvl="1" eaLnBrk="1" hangingPunct="1"/>
            <a:r>
              <a:rPr lang="en-US" sz="2400" dirty="0"/>
              <a:t>47 schools report that less than 5% of IGA is funded</a:t>
            </a:r>
          </a:p>
          <a:p>
            <a:r>
              <a:rPr lang="en-US" dirty="0"/>
              <a:t>Fall 2016 data below</a:t>
            </a:r>
          </a:p>
          <a:p>
            <a:pPr eaLnBrk="1" hangingPunct="1"/>
            <a:r>
              <a:rPr lang="en-US" sz="2700" dirty="0"/>
              <a:t>The typical (median) school reports that 4.1% of institutional gift aid (not including tuition remission) has a specific funding source (endowed or restricted).</a:t>
            </a:r>
          </a:p>
          <a:p>
            <a:pPr lvl="1" eaLnBrk="1" hangingPunct="1"/>
            <a:r>
              <a:rPr lang="en-US" sz="2400" dirty="0"/>
              <a:t>3 schools report that over 15% of IGA is funded.</a:t>
            </a:r>
          </a:p>
          <a:p>
            <a:pPr lvl="1" eaLnBrk="1" hangingPunct="1"/>
            <a:r>
              <a:rPr lang="en-US" sz="2400" dirty="0"/>
              <a:t>4 schools report between 10-15% of IGA is funded</a:t>
            </a:r>
          </a:p>
          <a:p>
            <a:pPr lvl="1" eaLnBrk="1" hangingPunct="1"/>
            <a:r>
              <a:rPr lang="en-US" sz="2400" dirty="0"/>
              <a:t>18 schools report between 5.0-9.9% of IGA is funded</a:t>
            </a:r>
          </a:p>
          <a:p>
            <a:pPr lvl="1" eaLnBrk="1" hangingPunct="1"/>
            <a:r>
              <a:rPr lang="en-US" sz="2400" dirty="0"/>
              <a:t>39 schools report that less than 5% of IGA is funded</a:t>
            </a:r>
          </a:p>
          <a:p>
            <a:endParaRPr lang="en-US" dirty="0"/>
          </a:p>
        </p:txBody>
      </p:sp>
      <p:sp>
        <p:nvSpPr>
          <p:cNvPr id="4" name="Header Placeholder 3"/>
          <p:cNvSpPr>
            <a:spLocks noGrp="1"/>
          </p:cNvSpPr>
          <p:nvPr>
            <p:ph type="hdr" sz="quarter" idx="10"/>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1"/>
          </p:nvPr>
        </p:nvSpPr>
        <p:spPr/>
        <p:txBody>
          <a:bodyPr/>
          <a:lstStyle/>
          <a:p>
            <a:pPr>
              <a:defRPr/>
            </a:pPr>
            <a:r>
              <a:rPr lang="en-US"/>
              <a:t>February 12, 2020</a:t>
            </a:r>
            <a:endParaRPr lang="en-US" dirty="0"/>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38</a:t>
            </a:fld>
            <a:endParaRPr lang="en-US" dirty="0"/>
          </a:p>
        </p:txBody>
      </p:sp>
    </p:spTree>
    <p:extLst>
      <p:ext uri="{BB962C8B-B14F-4D97-AF65-F5344CB8AC3E}">
        <p14:creationId xmlns:p14="http://schemas.microsoft.com/office/powerpoint/2010/main" val="17317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2019 Bethel Study: For Chief Enrollment Officers</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February 12, 2020</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129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531AEA-A59A-445A-8427-1E6D06BC6116}"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r>
              <a:rPr lang="en-US"/>
              <a:t>2019 Bethel Study: For Chief Enrollment Officers</a:t>
            </a:r>
            <a:endParaRPr lang="en-US" dirty="0"/>
          </a:p>
        </p:txBody>
      </p:sp>
      <p:sp>
        <p:nvSpPr>
          <p:cNvPr id="6" name="Date Placeholder 5"/>
          <p:cNvSpPr>
            <a:spLocks noGrp="1"/>
          </p:cNvSpPr>
          <p:nvPr>
            <p:ph type="dt" idx="12"/>
          </p:nvPr>
        </p:nvSpPr>
        <p:spPr/>
        <p:txBody>
          <a:bodyPr/>
          <a:lstStyle/>
          <a:p>
            <a:pPr>
              <a:defRPr/>
            </a:pPr>
            <a:r>
              <a:rPr lang="en-US"/>
              <a:t>February 12, 2020</a:t>
            </a:r>
            <a:endParaRPr lang="en-US" dirty="0"/>
          </a:p>
        </p:txBody>
      </p:sp>
    </p:spTree>
    <p:extLst>
      <p:ext uri="{BB962C8B-B14F-4D97-AF65-F5344CB8AC3E}">
        <p14:creationId xmlns:p14="http://schemas.microsoft.com/office/powerpoint/2010/main" val="406991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1.) 2012-2014 – participation in low 80s</a:t>
            </a:r>
          </a:p>
          <a:p>
            <a:r>
              <a:rPr lang="en-US" dirty="0"/>
              <a:t>2.) 2015 about 75 participants</a:t>
            </a:r>
          </a:p>
          <a:p>
            <a:r>
              <a:rPr lang="en-US" dirty="0"/>
              <a:t>3.) 2016-2019 participation in low 60s</a:t>
            </a:r>
          </a:p>
          <a:p>
            <a:r>
              <a:rPr lang="en-US" dirty="0"/>
              <a:t>     - Some regular participants no longer CCCU members</a:t>
            </a:r>
          </a:p>
          <a:p>
            <a:r>
              <a:rPr lang="en-US" dirty="0"/>
              <a:t>     - 29 schools participated in last 5 surveys (2014-2019)</a:t>
            </a:r>
          </a:p>
          <a:p>
            <a:endParaRPr lang="en-US" dirty="0"/>
          </a:p>
          <a:p>
            <a:r>
              <a:rPr lang="en-US" dirty="0"/>
              <a:t>Load demographic data into the following</a:t>
            </a:r>
            <a:r>
              <a:rPr lang="en-US" baseline="0" dirty="0"/>
              <a:t> website to generate map</a:t>
            </a:r>
          </a:p>
          <a:p>
            <a:r>
              <a:rPr lang="en-US" dirty="0"/>
              <a:t>https://batchgeo.com/</a:t>
            </a:r>
          </a:p>
          <a:p>
            <a:endParaRPr lang="en-US" dirty="0"/>
          </a:p>
          <a:p>
            <a:r>
              <a:rPr lang="en-US" dirty="0"/>
              <a:t>https://batchgeo.com/map/f00246fbee090081ded05535ace4d44b</a:t>
            </a:r>
          </a:p>
        </p:txBody>
      </p:sp>
      <p:sp>
        <p:nvSpPr>
          <p:cNvPr id="76804" name="Slide Number Placeholder 3"/>
          <p:cNvSpPr>
            <a:spLocks noGrp="1"/>
          </p:cNvSpPr>
          <p:nvPr>
            <p:ph type="sldNum" sz="quarter" idx="5"/>
          </p:nvPr>
        </p:nvSpPr>
        <p:spPr>
          <a:noFill/>
        </p:spPr>
        <p:txBody>
          <a:bodyPr/>
          <a:lstStyle/>
          <a:p>
            <a:fld id="{8D873FC1-3FCF-4A08-9E36-28995599AD97}" type="slidenum">
              <a:rPr lang="en-US" smtClean="0"/>
              <a:pPr/>
              <a:t>4</a:t>
            </a:fld>
            <a:endParaRPr lang="en-US" dirty="0"/>
          </a:p>
        </p:txBody>
      </p:sp>
      <p:sp>
        <p:nvSpPr>
          <p:cNvPr id="2" name="Header Placeholder 1"/>
          <p:cNvSpPr>
            <a:spLocks noGrp="1"/>
          </p:cNvSpPr>
          <p:nvPr>
            <p:ph type="hdr" sz="quarter" idx="10"/>
          </p:nvPr>
        </p:nvSpPr>
        <p:spPr/>
        <p:txBody>
          <a:bodyPr/>
          <a:lstStyle/>
          <a:p>
            <a:pPr>
              <a:defRPr/>
            </a:pPr>
            <a:r>
              <a:rPr lang="en-US"/>
              <a:t>2019 Bethel Study: For Chief Enrollment Officers</a:t>
            </a:r>
            <a:endParaRPr lang="en-US" dirty="0"/>
          </a:p>
        </p:txBody>
      </p:sp>
      <p:sp>
        <p:nvSpPr>
          <p:cNvPr id="3" name="Date Placeholder 2"/>
          <p:cNvSpPr>
            <a:spLocks noGrp="1"/>
          </p:cNvSpPr>
          <p:nvPr>
            <p:ph type="dt" idx="11"/>
          </p:nvPr>
        </p:nvSpPr>
        <p:spPr/>
        <p:txBody>
          <a:bodyPr/>
          <a:lstStyle/>
          <a:p>
            <a:pPr>
              <a:defRPr/>
            </a:pPr>
            <a:r>
              <a:rPr lang="en-US"/>
              <a:t>February 12, 2020</a:t>
            </a:r>
            <a:endParaRPr lang="en-US" dirty="0"/>
          </a:p>
        </p:txBody>
      </p:sp>
    </p:spTree>
    <p:extLst>
      <p:ext uri="{BB962C8B-B14F-4D97-AF65-F5344CB8AC3E}">
        <p14:creationId xmlns:p14="http://schemas.microsoft.com/office/powerpoint/2010/main" val="51579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a:t>
            </a:r>
            <a:r>
              <a:rPr lang="en-US" baseline="0" dirty="0"/>
              <a:t> in al 17 surveys</a:t>
            </a:r>
          </a:p>
          <a:p>
            <a:r>
              <a:rPr lang="en-US" dirty="0"/>
              <a:t>Anderson University, IN Bethel University, MN Calvin College, MI Cedarville University, OH Houghton College, NY John Brown University, AR Messiah College, PA Roberts Wesleyan College, NY Tabor College, KS Taylor University, IN University of Northwestern - St Paul, MN Westmont College, CA Wheaton College, IL </a:t>
            </a:r>
          </a:p>
          <a:p>
            <a:endParaRPr lang="en-US" dirty="0"/>
          </a:p>
          <a:p>
            <a:r>
              <a:rPr lang="en-US" dirty="0"/>
              <a:t>50 schools participating</a:t>
            </a:r>
            <a:r>
              <a:rPr lang="en-US" baseline="0" dirty="0"/>
              <a:t> in last 5 surveys:</a:t>
            </a:r>
          </a:p>
          <a:p>
            <a:r>
              <a:rPr lang="en-US" dirty="0"/>
              <a:t>Abilene Christian University, TX Anderson University, IN Arizona Christian University, AZ Asbury University, KY Bethel University, MN Biola University, CA Calvin College, MI Cedarville University, OH Colorado Christian University, CO Columbia International University, SC Cornerstone University, MI Crown College, MN East Texas Baptist University, TX Geneva College, PA George Fox University, OR Gordon College, MA Grace College, IN Greenville College, IL Houghton College, NY Indiana Wesleyan University, IN John Brown University, AR Kuyper College, MI Lee University, TN Lincoln Christian University, IL Malone University, OH Messiah College, PA Milligan College, TN Northwest Christian University, OR Northwest Nazarene University, ID Nyack College, NY Oklahoma Baptist University, OK Oklahoma Christian University, OK Olivet Nazarene University, IL Point Loma Nazarene University, CA Roberts Wesleyan College, NY Simpson University, CA Spring Arbor University, MI Tabor College, KS Taylor University, IN Toccoa Falls College, GA Trinity Christian College, IL Trinity International University, IL University of Northwestern - St Paul, MN University of the Southwest, NM University of Valley Forge, PA Warner Pacific College, OR Waynesburg University, PA Westmont College, CA Wheaton College, IL William Jessup University, CA </a:t>
            </a:r>
          </a:p>
        </p:txBody>
      </p:sp>
      <p:sp>
        <p:nvSpPr>
          <p:cNvPr id="4" name="Header Placeholder 3"/>
          <p:cNvSpPr>
            <a:spLocks noGrp="1"/>
          </p:cNvSpPr>
          <p:nvPr>
            <p:ph type="hdr" sz="quarter" idx="10"/>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1"/>
          </p:nvPr>
        </p:nvSpPr>
        <p:spPr/>
        <p:txBody>
          <a:bodyPr/>
          <a:lstStyle/>
          <a:p>
            <a:pPr>
              <a:defRPr/>
            </a:pPr>
            <a:r>
              <a:rPr lang="en-US"/>
              <a:t>February 12, 2020</a:t>
            </a:r>
            <a:endParaRPr lang="en-US" dirty="0"/>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5</a:t>
            </a:fld>
            <a:endParaRPr lang="en-US" dirty="0"/>
          </a:p>
        </p:txBody>
      </p:sp>
    </p:spTree>
    <p:extLst>
      <p:ext uri="{BB962C8B-B14F-4D97-AF65-F5344CB8AC3E}">
        <p14:creationId xmlns:p14="http://schemas.microsoft.com/office/powerpoint/2010/main" val="357689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2018 1</a:t>
            </a:r>
            <a:r>
              <a:rPr lang="en-US" baseline="30000" dirty="0"/>
              <a:t>st</a:t>
            </a:r>
            <a:r>
              <a:rPr lang="en-US" dirty="0"/>
              <a:t> time participants</a:t>
            </a:r>
          </a:p>
          <a:p>
            <a:pPr marL="171450" indent="-171450">
              <a:buFontTx/>
              <a:buChar char="-"/>
            </a:pPr>
            <a:r>
              <a:rPr lang="en-US" dirty="0"/>
              <a:t>Ouachita (wa –chee-tah) Baptist University, Arkansas</a:t>
            </a:r>
          </a:p>
          <a:p>
            <a:pPr marL="171450" indent="-171450">
              <a:buFontTx/>
              <a:buChar char="-"/>
            </a:pPr>
            <a:r>
              <a:rPr lang="en-US" dirty="0"/>
              <a:t>Pepperdine University, California</a:t>
            </a:r>
          </a:p>
        </p:txBody>
      </p:sp>
      <p:sp>
        <p:nvSpPr>
          <p:cNvPr id="4" name="Header Placeholder 3"/>
          <p:cNvSpPr>
            <a:spLocks noGrp="1"/>
          </p:cNvSpPr>
          <p:nvPr>
            <p:ph type="hdr" sz="quarter"/>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
          </p:nvPr>
        </p:nvSpPr>
        <p:spPr/>
        <p:txBody>
          <a:bodyPr/>
          <a:lstStyle/>
          <a:p>
            <a:pPr>
              <a:defRPr/>
            </a:pPr>
            <a:r>
              <a:rPr lang="en-US"/>
              <a:t>February 12, 2020</a:t>
            </a:r>
            <a:endParaRPr lang="en-US" dirty="0"/>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6</a:t>
            </a:fld>
            <a:endParaRPr lang="en-US" dirty="0"/>
          </a:p>
        </p:txBody>
      </p:sp>
    </p:spTree>
    <p:extLst>
      <p:ext uri="{BB962C8B-B14F-4D97-AF65-F5344CB8AC3E}">
        <p14:creationId xmlns:p14="http://schemas.microsoft.com/office/powerpoint/2010/main" val="256274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a:t>
            </a:r>
          </a:p>
          <a:p>
            <a:pPr marL="171450" indent="-171450">
              <a:buFontTx/>
              <a:buChar char="-"/>
            </a:pPr>
            <a:r>
              <a:rPr lang="en-US" dirty="0"/>
              <a:t>Bachelor as highest degree offered at only 6.4% of participants, down from average of 10.9% over previous 5 surveys</a:t>
            </a:r>
          </a:p>
          <a:p>
            <a:pPr marL="171450" indent="-171450">
              <a:buFontTx/>
              <a:buChar char="-"/>
            </a:pPr>
            <a:r>
              <a:rPr lang="en-US" dirty="0"/>
              <a:t>56 schools reported graduate</a:t>
            </a:r>
          </a:p>
          <a:p>
            <a:endParaRPr lang="en-US" dirty="0"/>
          </a:p>
          <a:p>
            <a:endParaRPr lang="en-US" dirty="0"/>
          </a:p>
          <a:p>
            <a:endParaRPr lang="en-US" dirty="0"/>
          </a:p>
          <a:p>
            <a:endParaRPr lang="en-US" dirty="0"/>
          </a:p>
          <a:p>
            <a:endParaRPr lang="en-US" dirty="0"/>
          </a:p>
          <a:p>
            <a:r>
              <a:rPr lang="en-US" dirty="0"/>
              <a:t>Non-trad</a:t>
            </a:r>
            <a:r>
              <a:rPr lang="en-US" baseline="0" dirty="0"/>
              <a:t> 1415: 75%</a:t>
            </a:r>
          </a:p>
          <a:p>
            <a:r>
              <a:rPr lang="en-US" baseline="0" dirty="0"/>
              <a:t>Grad 1415: 92%</a:t>
            </a:r>
          </a:p>
          <a:p>
            <a:r>
              <a:rPr lang="en-US" baseline="0" dirty="0"/>
              <a:t>Undergrad trad enrollment 1415:  116,580</a:t>
            </a:r>
          </a:p>
          <a:p>
            <a:r>
              <a:rPr lang="en-US" baseline="0" dirty="0"/>
              <a:t>Total enrollment 1415: 238,311</a:t>
            </a:r>
            <a:endParaRPr lang="en-US" dirty="0"/>
          </a:p>
          <a:p>
            <a:endParaRPr lang="en-US" dirty="0"/>
          </a:p>
          <a:p>
            <a:r>
              <a:rPr lang="en-US" dirty="0"/>
              <a:t>Non-trad 75% last year (1314)</a:t>
            </a:r>
          </a:p>
          <a:p>
            <a:r>
              <a:rPr lang="en-US" dirty="0"/>
              <a:t>Grad 89% last year (1314)</a:t>
            </a:r>
          </a:p>
        </p:txBody>
      </p:sp>
      <p:sp>
        <p:nvSpPr>
          <p:cNvPr id="4" name="Header Placeholder 3"/>
          <p:cNvSpPr>
            <a:spLocks noGrp="1"/>
          </p:cNvSpPr>
          <p:nvPr>
            <p:ph type="hdr" sz="quarter" idx="10"/>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1"/>
          </p:nvPr>
        </p:nvSpPr>
        <p:spPr/>
        <p:txBody>
          <a:bodyPr/>
          <a:lstStyle/>
          <a:p>
            <a:pPr>
              <a:defRPr/>
            </a:pPr>
            <a:r>
              <a:rPr lang="en-US"/>
              <a:t>February 12, 2020</a:t>
            </a:r>
            <a:endParaRPr lang="en-US" dirty="0"/>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8</a:t>
            </a:fld>
            <a:endParaRPr lang="en-US" dirty="0"/>
          </a:p>
        </p:txBody>
      </p:sp>
    </p:spTree>
    <p:extLst>
      <p:ext uri="{BB962C8B-B14F-4D97-AF65-F5344CB8AC3E}">
        <p14:creationId xmlns:p14="http://schemas.microsoft.com/office/powerpoint/2010/main" val="368588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When will you begin awarding new students for 2018-19?</a:t>
            </a:r>
          </a:p>
          <a:p>
            <a:pPr lvl="1"/>
            <a:r>
              <a:rPr lang="en-US" dirty="0">
                <a:solidFill>
                  <a:srgbClr val="FF0000"/>
                </a:solidFill>
              </a:rPr>
              <a:t>50.0%</a:t>
            </a:r>
            <a:r>
              <a:rPr lang="en-US" dirty="0"/>
              <a:t> starting November 2017.</a:t>
            </a:r>
          </a:p>
          <a:p>
            <a:pPr lvl="1"/>
            <a:r>
              <a:rPr lang="en-US" dirty="0">
                <a:solidFill>
                  <a:srgbClr val="FF0000"/>
                </a:solidFill>
              </a:rPr>
              <a:t>40.3% </a:t>
            </a:r>
            <a:r>
              <a:rPr lang="en-US" dirty="0"/>
              <a:t>starting December 2017</a:t>
            </a:r>
          </a:p>
          <a:p>
            <a:pPr lvl="1"/>
            <a:r>
              <a:rPr lang="en-US" dirty="0"/>
              <a:t>6.5% starting January 2018</a:t>
            </a:r>
          </a:p>
          <a:p>
            <a:pPr lvl="1"/>
            <a:r>
              <a:rPr lang="en-US" dirty="0"/>
              <a:t>1.6% starting February 2018</a:t>
            </a:r>
          </a:p>
          <a:p>
            <a:pPr lvl="1"/>
            <a:r>
              <a:rPr lang="en-US" dirty="0"/>
              <a:t>1.6% starting March 2018 or later</a:t>
            </a:r>
            <a:endParaRPr lang="en-US" sz="2400" dirty="0"/>
          </a:p>
          <a:p>
            <a:r>
              <a:rPr lang="en-US" sz="2400" dirty="0"/>
              <a:t>When will you begin awarding new students for 2017-18?</a:t>
            </a:r>
          </a:p>
          <a:p>
            <a:pPr lvl="1"/>
            <a:r>
              <a:rPr lang="en-US" dirty="0"/>
              <a:t>53.1% starting November 2016.</a:t>
            </a:r>
          </a:p>
          <a:p>
            <a:pPr lvl="1"/>
            <a:r>
              <a:rPr lang="en-US" dirty="0"/>
              <a:t>32.8% starting December 2016</a:t>
            </a:r>
          </a:p>
          <a:p>
            <a:pPr lvl="1"/>
            <a:r>
              <a:rPr lang="en-US" dirty="0"/>
              <a:t>7.8% starting January 2017</a:t>
            </a:r>
          </a:p>
          <a:p>
            <a:pPr lvl="1"/>
            <a:r>
              <a:rPr lang="en-US" dirty="0"/>
              <a:t>1.5% starting February 2017</a:t>
            </a:r>
          </a:p>
          <a:p>
            <a:pPr lvl="1"/>
            <a:r>
              <a:rPr lang="en-US" dirty="0"/>
              <a:t>4.6% starting March 2017 or later</a:t>
            </a:r>
          </a:p>
          <a:p>
            <a:endParaRPr lang="en-US" dirty="0"/>
          </a:p>
          <a:p>
            <a:r>
              <a:rPr lang="en-US" dirty="0"/>
              <a:t>Change: from F’17 to F’18 awarding</a:t>
            </a:r>
          </a:p>
          <a:p>
            <a:r>
              <a:rPr lang="en-US" dirty="0"/>
              <a:t>Earlier = 8;  16.0% </a:t>
            </a:r>
          </a:p>
          <a:p>
            <a:r>
              <a:rPr lang="en-US" dirty="0"/>
              <a:t>Same Month= 33;  66.0% </a:t>
            </a:r>
          </a:p>
          <a:p>
            <a:r>
              <a:rPr lang="en-US" dirty="0"/>
              <a:t>Later = 9;  18.0% </a:t>
            </a:r>
          </a:p>
        </p:txBody>
      </p:sp>
      <p:sp>
        <p:nvSpPr>
          <p:cNvPr id="4" name="Header Placeholder 3"/>
          <p:cNvSpPr>
            <a:spLocks noGrp="1"/>
          </p:cNvSpPr>
          <p:nvPr>
            <p:ph type="hdr" sz="quarter" idx="10"/>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1"/>
          </p:nvPr>
        </p:nvSpPr>
        <p:spPr/>
        <p:txBody>
          <a:bodyPr/>
          <a:lstStyle/>
          <a:p>
            <a:pPr>
              <a:defRPr/>
            </a:pPr>
            <a:r>
              <a:rPr lang="en-US"/>
              <a:t>February 12, 2020</a:t>
            </a:r>
            <a:endParaRPr lang="en-US" dirty="0"/>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14</a:t>
            </a:fld>
            <a:endParaRPr lang="en-US" dirty="0"/>
          </a:p>
        </p:txBody>
      </p:sp>
    </p:spTree>
    <p:extLst>
      <p:ext uri="{BB962C8B-B14F-4D97-AF65-F5344CB8AC3E}">
        <p14:creationId xmlns:p14="http://schemas.microsoft.com/office/powerpoint/2010/main" val="208624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2014-15 examples of “other:”  Foundation application (Olivet Nazarene), FAFSA waiver (Valley Forge)</a:t>
            </a:r>
          </a:p>
          <a:p>
            <a:endParaRPr lang="en-US" dirty="0"/>
          </a:p>
          <a:p>
            <a:r>
              <a:rPr lang="en-US" dirty="0"/>
              <a:t>2014-15 “yes” to institutional aid app:  Corban Univ., OR; East Texas Baptist Univ., TX; Emmanuel Coll., GA; Moody Bible Institute, IL; Nyack Coll., NY; Southwestern A.G. Univ., TX; Spring Arbor Univ., MI; Tabor Coll., KS; The Master's Coll. &amp; Sem., CA; Univ. of the Southwest, NM; Westmont Coll., CA; Wheaton Coll., IL; William Jessup Univ., CA; Wisconsin Lutheran Coll., WI </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2019 Bethel Study: For Chief Enrollment Officers</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February 12, 2020</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313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2019 Bethel Study: For Chief Enrollment Officers</a:t>
            </a:r>
            <a:endParaRPr lang="en-US" dirty="0"/>
          </a:p>
        </p:txBody>
      </p:sp>
      <p:sp>
        <p:nvSpPr>
          <p:cNvPr id="5" name="Date Placeholder 4"/>
          <p:cNvSpPr>
            <a:spLocks noGrp="1"/>
          </p:cNvSpPr>
          <p:nvPr>
            <p:ph type="dt" idx="11"/>
          </p:nvPr>
        </p:nvSpPr>
        <p:spPr/>
        <p:txBody>
          <a:bodyPr/>
          <a:lstStyle/>
          <a:p>
            <a:pPr>
              <a:defRPr/>
            </a:pPr>
            <a:r>
              <a:rPr lang="en-US"/>
              <a:t>February 12, 2020</a:t>
            </a:r>
            <a:endParaRPr lang="en-US" dirty="0"/>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18</a:t>
            </a:fld>
            <a:endParaRPr lang="en-US" dirty="0"/>
          </a:p>
        </p:txBody>
      </p:sp>
    </p:spTree>
    <p:extLst>
      <p:ext uri="{BB962C8B-B14F-4D97-AF65-F5344CB8AC3E}">
        <p14:creationId xmlns:p14="http://schemas.microsoft.com/office/powerpoint/2010/main" val="3926038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6126163"/>
            <a:ext cx="9144000" cy="731837"/>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6"/>
          <p:cNvSpPr>
            <a:spLocks noGrp="1" noChangeArrowheads="1"/>
          </p:cNvSpPr>
          <p:nvPr>
            <p:ph type="sldNum" sz="quarter" idx="11"/>
          </p:nvPr>
        </p:nvSpPr>
        <p:spPr/>
        <p:txBody>
          <a:bodyPr/>
          <a:lstStyle>
            <a:lvl1pPr>
              <a:defRPr/>
            </a:lvl1pPr>
          </a:lstStyle>
          <a:p>
            <a:pPr>
              <a:defRPr/>
            </a:pPr>
            <a:fld id="{0C5F403B-766D-4C98-9209-A7EE4F942C7E}" type="slidenum">
              <a:rPr lang="en-US"/>
              <a:pPr>
                <a:defRPr/>
              </a:pPr>
              <a:t>‹#›</a:t>
            </a:fld>
            <a:endParaRPr lang="en-US" dirty="0"/>
          </a:p>
        </p:txBody>
      </p:sp>
      <p:pic>
        <p:nvPicPr>
          <p:cNvPr id="7" name="Content Placeholder 12" descr="logo2w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03" r="-803"/>
          <a:stretch/>
        </p:blipFill>
        <p:spPr bwMode="auto">
          <a:xfrm>
            <a:off x="6977912" y="6240741"/>
            <a:ext cx="2039543" cy="498134"/>
          </a:xfrm>
          <a:prstGeom prst="rect">
            <a:avLst/>
          </a:prstGeom>
          <a:noFill/>
          <a:ln w="9525">
            <a:noFill/>
            <a:miter lim="800000"/>
            <a:headEnd/>
            <a:tailEnd/>
          </a:ln>
        </p:spPr>
      </p:pic>
      <p:sp>
        <p:nvSpPr>
          <p:cNvPr id="8" name="Rectangle 7"/>
          <p:cNvSpPr/>
          <p:nvPr userDrawn="1"/>
        </p:nvSpPr>
        <p:spPr>
          <a:xfrm>
            <a:off x="0" y="1"/>
            <a:ext cx="9144000" cy="245781"/>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sp>
        <p:nvSpPr>
          <p:cNvPr id="10"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noChangeArrowheads="1"/>
          </p:cNvSpPr>
          <p:nvPr>
            <p:ph type="sldNum" sz="quarter" idx="11"/>
          </p:nvPr>
        </p:nvSpPr>
        <p:spPr/>
        <p:txBody>
          <a:bodyPr/>
          <a:lstStyle>
            <a:lvl1pPr>
              <a:defRPr/>
            </a:lvl1pPr>
          </a:lstStyle>
          <a:p>
            <a:pPr>
              <a:defRPr/>
            </a:pPr>
            <a:fld id="{AB0295AC-0F16-473E-A923-82DAD5D88389}" type="slidenum">
              <a:rPr lang="en-US"/>
              <a:pPr>
                <a:defRPr/>
              </a:pPr>
              <a:t>‹#›</a:t>
            </a:fld>
            <a:endParaRPr lang="en-US" dirty="0"/>
          </a:p>
        </p:txBody>
      </p:sp>
      <p:sp>
        <p:nvSpPr>
          <p:cNvPr id="7"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noChangeArrowheads="1"/>
          </p:cNvSpPr>
          <p:nvPr>
            <p:ph type="sldNum" sz="quarter" idx="11"/>
          </p:nvPr>
        </p:nvSpPr>
        <p:spPr/>
        <p:txBody>
          <a:bodyPr/>
          <a:lstStyle>
            <a:lvl1pPr>
              <a:defRPr/>
            </a:lvl1pPr>
          </a:lstStyle>
          <a:p>
            <a:pPr>
              <a:defRPr/>
            </a:pPr>
            <a:fld id="{58D71866-1588-4A75-A205-BA12695EB5AA}" type="slidenum">
              <a:rPr lang="en-US"/>
              <a:pPr>
                <a:defRPr/>
              </a:pPr>
              <a:t>‹#›</a:t>
            </a:fld>
            <a:endParaRPr lang="en-US" dirty="0"/>
          </a:p>
        </p:txBody>
      </p:sp>
      <p:sp>
        <p:nvSpPr>
          <p:cNvPr id="6"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noChangeArrowheads="1"/>
          </p:cNvSpPr>
          <p:nvPr>
            <p:ph type="sldNum" sz="quarter" idx="11"/>
          </p:nvPr>
        </p:nvSpPr>
        <p:spPr/>
        <p:txBody>
          <a:bodyPr/>
          <a:lstStyle>
            <a:lvl1pPr>
              <a:defRPr/>
            </a:lvl1pPr>
          </a:lstStyle>
          <a:p>
            <a:pPr>
              <a:defRPr/>
            </a:pPr>
            <a:fld id="{BC3B1889-F2EE-4009-9E6D-EFF590E3C0B9}" type="slidenum">
              <a:rPr lang="en-US"/>
              <a:pPr>
                <a:defRPr/>
              </a:pPr>
              <a:t>‹#›</a:t>
            </a:fld>
            <a:endParaRPr lang="en-US" dirty="0"/>
          </a:p>
        </p:txBody>
      </p:sp>
      <p:sp>
        <p:nvSpPr>
          <p:cNvPr id="7"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p:txBody>
          <a:bodyPr/>
          <a:lstStyle>
            <a:lvl1pPr>
              <a:defRPr/>
            </a:lvl1pPr>
          </a:lstStyle>
          <a:p>
            <a:pPr>
              <a:defRPr/>
            </a:pPr>
            <a:fld id="{F983E84A-C95C-4764-84DD-5F86FDEF822A}"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p:txBody>
          <a:bodyPr/>
          <a:lstStyle>
            <a:lvl1pPr>
              <a:defRPr/>
            </a:lvl1pPr>
          </a:lstStyle>
          <a:p>
            <a:pPr>
              <a:defRPr/>
            </a:pPr>
            <a:fld id="{9FE7CE8E-5B3A-4ED5-9449-D2FC9BCE6AF1}"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5" name="Slide Number Placeholder 6"/>
          <p:cNvSpPr>
            <a:spLocks noGrp="1" noChangeArrowheads="1"/>
          </p:cNvSpPr>
          <p:nvPr>
            <p:ph type="sldNum" sz="quarter" idx="11"/>
          </p:nvPr>
        </p:nvSpPr>
        <p:spPr/>
        <p:txBody>
          <a:bodyPr/>
          <a:lstStyle>
            <a:lvl1pPr>
              <a:defRPr/>
            </a:lvl1pPr>
          </a:lstStyle>
          <a:p>
            <a:pPr>
              <a:defRPr/>
            </a:pPr>
            <a:fld id="{93FAAC3D-80E8-4CB4-AF85-1883E88C5D49}" type="slidenum">
              <a:rPr lang="en-US"/>
              <a:pPr>
                <a:defRPr/>
              </a:pPr>
              <a:t>‹#›</a:t>
            </a:fld>
            <a:endParaRPr lang="en-US" dirty="0"/>
          </a:p>
        </p:txBody>
      </p:sp>
      <p:sp>
        <p:nvSpPr>
          <p:cNvPr id="6"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noChangeArrowheads="1"/>
          </p:cNvSpPr>
          <p:nvPr>
            <p:ph type="sldNum" sz="quarter" idx="11"/>
          </p:nvPr>
        </p:nvSpPr>
        <p:spPr/>
        <p:txBody>
          <a:bodyPr/>
          <a:lstStyle>
            <a:lvl1pPr>
              <a:defRPr/>
            </a:lvl1pPr>
          </a:lstStyle>
          <a:p>
            <a:pPr>
              <a:defRPr/>
            </a:pPr>
            <a:fld id="{688DF91F-C280-4D97-8B70-34EDF57192F6}" type="slidenum">
              <a:rPr lang="en-US"/>
              <a:pPr>
                <a:defRPr/>
              </a:pPr>
              <a:t>‹#›</a:t>
            </a:fld>
            <a:endParaRPr lang="en-US" dirty="0"/>
          </a:p>
        </p:txBody>
      </p:sp>
      <p:sp>
        <p:nvSpPr>
          <p:cNvPr id="7"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noChangeArrowheads="1"/>
          </p:cNvSpPr>
          <p:nvPr>
            <p:ph type="sldNum" sz="quarter" idx="11"/>
          </p:nvPr>
        </p:nvSpPr>
        <p:spPr/>
        <p:txBody>
          <a:bodyPr/>
          <a:lstStyle>
            <a:lvl1pPr>
              <a:defRPr/>
            </a:lvl1pPr>
          </a:lstStyle>
          <a:p>
            <a:pPr>
              <a:defRPr/>
            </a:pPr>
            <a:fld id="{6BBF2EB2-E3DC-4926-833D-4D6A65834C37}" type="slidenum">
              <a:rPr lang="en-US"/>
              <a:pPr>
                <a:defRPr/>
              </a:pPr>
              <a:t>‹#›</a:t>
            </a:fld>
            <a:endParaRPr lang="en-US" dirty="0"/>
          </a:p>
        </p:txBody>
      </p:sp>
      <p:sp>
        <p:nvSpPr>
          <p:cNvPr id="5" name="Date Placeholder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5" name="Slide Number Placeholder 6"/>
          <p:cNvSpPr>
            <a:spLocks noGrp="1" noChangeArrowheads="1"/>
          </p:cNvSpPr>
          <p:nvPr>
            <p:ph type="sldNum" sz="quarter" idx="11"/>
          </p:nvPr>
        </p:nvSpPr>
        <p:spPr/>
        <p:txBody>
          <a:bodyPr/>
          <a:lstStyle>
            <a:lvl1pPr>
              <a:defRPr/>
            </a:lvl1pPr>
          </a:lstStyle>
          <a:p>
            <a:pPr>
              <a:defRPr/>
            </a:pPr>
            <a:fld id="{5B7851C0-7115-4E4A-A09E-62EF57FEDC60}" type="slidenum">
              <a:rPr lang="en-US"/>
              <a:pPr>
                <a:defRPr/>
              </a:pPr>
              <a:t>‹#›</a:t>
            </a:fld>
            <a:endParaRPr lang="en-US" dirty="0"/>
          </a:p>
        </p:txBody>
      </p:sp>
      <p:sp>
        <p:nvSpPr>
          <p:cNvPr id="6"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noChangeArrowheads="1"/>
          </p:cNvSpPr>
          <p:nvPr>
            <p:ph type="sldNum" sz="quarter" idx="11"/>
          </p:nvPr>
        </p:nvSpPr>
        <p:spPr/>
        <p:txBody>
          <a:bodyPr/>
          <a:lstStyle>
            <a:lvl1pPr>
              <a:defRPr/>
            </a:lvl1pPr>
          </a:lstStyle>
          <a:p>
            <a:pPr>
              <a:defRPr/>
            </a:pPr>
            <a:fld id="{ECFADBEC-7A62-4AE8-993A-250B47762FB0}" type="slidenum">
              <a:rPr lang="en-US"/>
              <a:pPr>
                <a:defRPr/>
              </a:pPr>
              <a:t>‹#›</a:t>
            </a:fld>
            <a:endParaRPr lang="en-US" dirty="0"/>
          </a:p>
        </p:txBody>
      </p:sp>
      <p:sp>
        <p:nvSpPr>
          <p:cNvPr id="7"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6"/>
          <p:cNvSpPr>
            <a:spLocks noGrp="1" noChangeArrowheads="1"/>
          </p:cNvSpPr>
          <p:nvPr>
            <p:ph type="sldNum" sz="quarter" idx="11"/>
          </p:nvPr>
        </p:nvSpPr>
        <p:spPr/>
        <p:txBody>
          <a:bodyPr/>
          <a:lstStyle>
            <a:lvl1pPr>
              <a:defRPr/>
            </a:lvl1pPr>
          </a:lstStyle>
          <a:p>
            <a:pPr>
              <a:defRPr/>
            </a:pPr>
            <a:fld id="{A4148C8D-FE9A-4707-8D6A-C9EF696ACC9A}" type="slidenum">
              <a:rPr lang="en-US"/>
              <a:pPr>
                <a:defRPr/>
              </a:pPr>
              <a:t>‹#›</a:t>
            </a:fld>
            <a:endParaRPr lang="en-US" dirty="0"/>
          </a:p>
        </p:txBody>
      </p:sp>
      <p:sp>
        <p:nvSpPr>
          <p:cNvPr id="7"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noChangeArrowheads="1"/>
          </p:cNvSpPr>
          <p:nvPr>
            <p:ph type="sldNum" sz="quarter" idx="11"/>
          </p:nvPr>
        </p:nvSpPr>
        <p:spPr/>
        <p:txBody>
          <a:bodyPr/>
          <a:lstStyle>
            <a:lvl1pPr>
              <a:defRPr/>
            </a:lvl1pPr>
          </a:lstStyle>
          <a:p>
            <a:pPr>
              <a:defRPr/>
            </a:pPr>
            <a:fld id="{508C04AA-8DE1-48AE-A369-12D30967917A}"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noChangeArrowheads="1"/>
          </p:cNvSpPr>
          <p:nvPr>
            <p:ph type="sldNum" sz="quarter" idx="11"/>
          </p:nvPr>
        </p:nvSpPr>
        <p:spPr/>
        <p:txBody>
          <a:bodyPr/>
          <a:lstStyle>
            <a:lvl1pPr>
              <a:defRPr/>
            </a:lvl1pPr>
          </a:lstStyle>
          <a:p>
            <a:pPr>
              <a:defRPr/>
            </a:pPr>
            <a:fld id="{2CE0B4CD-03B0-4CEF-BCF4-D31DB6A214B3}" type="slidenum">
              <a:rPr lang="en-US"/>
              <a:pPr>
                <a:defRPr/>
              </a:pPr>
              <a:t>‹#›</a:t>
            </a:fld>
            <a:endParaRPr lang="en-US" dirty="0"/>
          </a:p>
        </p:txBody>
      </p:sp>
      <p:sp>
        <p:nvSpPr>
          <p:cNvPr id="10"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6"/>
          <p:cNvSpPr>
            <a:spLocks noGrp="1" noChangeArrowheads="1"/>
          </p:cNvSpPr>
          <p:nvPr>
            <p:ph type="sldNum" sz="quarter" idx="11"/>
          </p:nvPr>
        </p:nvSpPr>
        <p:spPr/>
        <p:txBody>
          <a:bodyPr/>
          <a:lstStyle>
            <a:lvl1pPr>
              <a:defRPr/>
            </a:lvl1pPr>
          </a:lstStyle>
          <a:p>
            <a:pPr>
              <a:defRPr/>
            </a:pPr>
            <a:fld id="{A6D4D8C0-3538-40CA-A5B0-B28966820569}" type="slidenum">
              <a:rPr lang="en-US"/>
              <a:pPr>
                <a:defRPr/>
              </a:pPr>
              <a:t>‹#›</a:t>
            </a:fld>
            <a:endParaRPr lang="en-US" dirty="0"/>
          </a:p>
        </p:txBody>
      </p:sp>
      <p:sp>
        <p:nvSpPr>
          <p:cNvPr id="6"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noChangeArrowheads="1"/>
          </p:cNvSpPr>
          <p:nvPr>
            <p:ph type="sldNum" sz="quarter" idx="11"/>
          </p:nvPr>
        </p:nvSpPr>
        <p:spPr/>
        <p:txBody>
          <a:bodyPr/>
          <a:lstStyle>
            <a:lvl1pPr>
              <a:defRPr/>
            </a:lvl1pPr>
          </a:lstStyle>
          <a:p>
            <a:pPr>
              <a:defRPr/>
            </a:pPr>
            <a:fld id="{31AA9A02-FEBA-41DD-99A3-380385494DC4}" type="slidenum">
              <a:rPr lang="en-US"/>
              <a:pPr>
                <a:defRPr/>
              </a:pPr>
              <a:t>‹#›</a:t>
            </a:fld>
            <a:endParaRPr lang="en-US" dirty="0"/>
          </a:p>
        </p:txBody>
      </p:sp>
      <p:sp>
        <p:nvSpPr>
          <p:cNvPr id="5" name="Date Placeholder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noChangeArrowheads="1"/>
          </p:cNvSpPr>
          <p:nvPr>
            <p:ph type="sldNum" sz="quarter" idx="11"/>
          </p:nvPr>
        </p:nvSpPr>
        <p:spPr/>
        <p:txBody>
          <a:bodyPr/>
          <a:lstStyle>
            <a:lvl1pPr>
              <a:defRPr/>
            </a:lvl1pPr>
          </a:lstStyle>
          <a:p>
            <a:pPr>
              <a:defRPr/>
            </a:pPr>
            <a:fld id="{AB59253C-67CF-468D-BEF8-DA5F83118E14}"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noChangeArrowheads="1"/>
          </p:cNvSpPr>
          <p:nvPr>
            <p:ph type="sldNum" sz="quarter" idx="11"/>
          </p:nvPr>
        </p:nvSpPr>
        <p:spPr/>
        <p:txBody>
          <a:bodyPr/>
          <a:lstStyle>
            <a:lvl1pPr>
              <a:defRPr/>
            </a:lvl1pPr>
          </a:lstStyle>
          <a:p>
            <a:pPr>
              <a:defRPr/>
            </a:pPr>
            <a:fld id="{C3369BC9-F103-44FE-9358-31536A770D4A}" type="slidenum">
              <a:rPr lang="en-US"/>
              <a:pPr>
                <a:defRPr/>
              </a:pPr>
              <a:t>‹#›</a:t>
            </a:fld>
            <a:endParaRPr lang="en-US" dirty="0"/>
          </a:p>
        </p:txBody>
      </p:sp>
      <p:sp>
        <p:nvSpPr>
          <p:cNvPr id="9"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a:xfrm>
            <a:off x="7391400" y="6553200"/>
            <a:ext cx="1371600" cy="304800"/>
          </a:xfrm>
          <a:prstGeom prst="rect">
            <a:avLst/>
          </a:prstGeom>
          <a:ln/>
        </p:spPr>
        <p:txBody>
          <a:bodyPr/>
          <a:lstStyle>
            <a:lvl1pPr algn="r">
              <a:defRPr sz="1400" b="0"/>
            </a:lvl1pPr>
          </a:lstStyle>
          <a:p>
            <a:pPr>
              <a:defRPr/>
            </a:pPr>
            <a:fld id="{35918D9C-B270-4E12-AAA2-5D8BF23C6198}" type="slidenum">
              <a:rPr lang="en-US"/>
              <a:pPr>
                <a:defRPr/>
              </a:pPr>
              <a:t>‹#›</a:t>
            </a:fld>
            <a:endParaRPr lang="en-US" dirty="0"/>
          </a:p>
        </p:txBody>
      </p:sp>
      <p:sp>
        <p:nvSpPr>
          <p:cNvPr id="6" name="Rectangle 5"/>
          <p:cNvSpPr/>
          <p:nvPr userDrawn="1"/>
        </p:nvSpPr>
        <p:spPr>
          <a:xfrm>
            <a:off x="0" y="1"/>
            <a:ext cx="9144000" cy="245781"/>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sp>
        <p:nvSpPr>
          <p:cNvPr id="8" name="Rectangle 7"/>
          <p:cNvSpPr/>
          <p:nvPr userDrawn="1"/>
        </p:nvSpPr>
        <p:spPr>
          <a:xfrm>
            <a:off x="0" y="6126163"/>
            <a:ext cx="9144000" cy="731837"/>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pic>
        <p:nvPicPr>
          <p:cNvPr id="10" name="Content Placeholder 12" descr="logo2ws.png"/>
          <p:cNvPicPr>
            <a:picLocks noChangeAspect="1"/>
          </p:cNvPicPr>
          <p:nvPr userDrawn="1"/>
        </p:nvPicPr>
        <p:blipFill rotWithShape="1">
          <a:blip r:embed="rId20" cstate="print">
            <a:extLst>
              <a:ext uri="{28A0092B-C50C-407E-A947-70E740481C1C}">
                <a14:useLocalDpi xmlns:a14="http://schemas.microsoft.com/office/drawing/2010/main" val="0"/>
              </a:ext>
            </a:extLst>
          </a:blip>
          <a:srcRect l="-803" r="-803"/>
          <a:stretch/>
        </p:blipFill>
        <p:spPr bwMode="auto">
          <a:xfrm>
            <a:off x="6977912" y="6240741"/>
            <a:ext cx="2039543" cy="498134"/>
          </a:xfrm>
          <a:prstGeom prst="rect">
            <a:avLst/>
          </a:prstGeom>
          <a:noFill/>
          <a:ln w="9525">
            <a:noFill/>
            <a:miter lim="800000"/>
            <a:headEnd/>
            <a:tailEnd/>
          </a:ln>
        </p:spPr>
      </p:pic>
      <p:sp>
        <p:nvSpPr>
          <p:cNvPr id="13"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Trends in Affordability &amp; Institutional Health – 2.12.2020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dc-nelson@bethel.edu" TargetMode="External"/><Relationship Id="rId2" Type="http://schemas.openxmlformats.org/officeDocument/2006/relationships/hyperlink" Target="mailto:jeff-olson@bethel.ed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0"/>
            <a:ext cx="7772400" cy="1470025"/>
          </a:xfrm>
        </p:spPr>
        <p:txBody>
          <a:bodyPr/>
          <a:lstStyle/>
          <a:p>
            <a:r>
              <a:rPr lang="en-US" sz="3200" dirty="0"/>
              <a:t>2019 Bethel Study</a:t>
            </a:r>
            <a:br>
              <a:rPr lang="en-US" sz="3200" dirty="0"/>
            </a:br>
            <a:br>
              <a:rPr lang="en-US" sz="3200" dirty="0"/>
            </a:br>
            <a:r>
              <a:rPr lang="en-US" sz="3200" dirty="0"/>
              <a:t>And the Survey Says…</a:t>
            </a:r>
            <a:br>
              <a:rPr lang="en-US" sz="3200" dirty="0"/>
            </a:br>
            <a:r>
              <a:rPr lang="en-US" sz="3200" dirty="0"/>
              <a:t>Trends in Affordability &amp; Institutional Financial Health at CCCU Schools</a:t>
            </a:r>
            <a:br>
              <a:rPr lang="en-US" sz="3200" dirty="0"/>
            </a:br>
            <a:r>
              <a:rPr lang="en-US" sz="1800" dirty="0"/>
              <a:t>(public version)</a:t>
            </a:r>
            <a:endParaRPr lang="en-US" sz="3200" dirty="0"/>
          </a:p>
        </p:txBody>
      </p:sp>
      <p:sp>
        <p:nvSpPr>
          <p:cNvPr id="7" name="Subtitle 6"/>
          <p:cNvSpPr>
            <a:spLocks noGrp="1"/>
          </p:cNvSpPr>
          <p:nvPr>
            <p:ph type="subTitle" idx="1"/>
          </p:nvPr>
        </p:nvSpPr>
        <p:spPr>
          <a:xfrm>
            <a:off x="1371600" y="4191000"/>
            <a:ext cx="6400800" cy="1752600"/>
          </a:xfrm>
        </p:spPr>
        <p:txBody>
          <a:bodyPr/>
          <a:lstStyle/>
          <a:p>
            <a:r>
              <a:rPr lang="en-US" sz="1800" dirty="0"/>
              <a:t>February 12, 2020</a:t>
            </a:r>
          </a:p>
          <a:p>
            <a:r>
              <a:rPr lang="en-US" sz="1800" dirty="0"/>
              <a:t>Dan Nelson</a:t>
            </a:r>
          </a:p>
          <a:p>
            <a:r>
              <a:rPr lang="en-US" sz="1800" dirty="0"/>
              <a:t>Chief Institutional Data &amp; Research Officer</a:t>
            </a:r>
          </a:p>
          <a:p>
            <a:r>
              <a:rPr lang="en-US" sz="1800" dirty="0"/>
              <a:t>Bethel University</a:t>
            </a:r>
          </a:p>
        </p:txBody>
      </p:sp>
      <p:sp>
        <p:nvSpPr>
          <p:cNvPr id="5" name="Date Placeholder 4"/>
          <p:cNvSpPr>
            <a:spLocks noGrp="1"/>
          </p:cNvSpPr>
          <p:nvPr>
            <p:ph type="dt" sz="half" idx="2"/>
          </p:nvPr>
        </p:nvSpPr>
        <p:spPr>
          <a:xfrm>
            <a:off x="76200" y="6477000"/>
            <a:ext cx="6705600" cy="249066"/>
          </a:xfrm>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35687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1"/>
          </p:nvPr>
        </p:nvSpPr>
        <p:spPr bwMode="auto">
          <a:xfrm>
            <a:off x="6629400" y="6553200"/>
            <a:ext cx="2133600" cy="304800"/>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ED3BF8-F19D-4786-9201-85C8DD9F1604}"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628" name="Date Placeholder 4"/>
          <p:cNvSpPr>
            <a:spLocks noGrp="1"/>
          </p:cNvSpPr>
          <p:nvPr>
            <p:ph type="dt" sz="quarter" idx="4294967295"/>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graphicFrame>
        <p:nvGraphicFramePr>
          <p:cNvPr id="6" name="Chart 5">
            <a:extLst>
              <a:ext uri="{FF2B5EF4-FFF2-40B4-BE49-F238E27FC236}">
                <a16:creationId xmlns:a16="http://schemas.microsoft.com/office/drawing/2014/main" id="{00000000-0008-0000-3800-000002000000}"/>
              </a:ext>
            </a:extLst>
          </p:cNvPr>
          <p:cNvGraphicFramePr>
            <a:graphicFrameLocks noGrp="1"/>
          </p:cNvGraphicFramePr>
          <p:nvPr>
            <p:extLst/>
          </p:nvPr>
        </p:nvGraphicFramePr>
        <p:xfrm>
          <a:off x="0" y="228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570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278B2B-9B07-4F1B-B2C6-61CAA53F303A}"/>
              </a:ext>
            </a:extLst>
          </p:cNvPr>
          <p:cNvSpPr>
            <a:spLocks noGrp="1"/>
          </p:cNvSpPr>
          <p:nvPr>
            <p:ph type="title"/>
          </p:nvPr>
        </p:nvSpPr>
        <p:spPr/>
        <p:txBody>
          <a:bodyPr/>
          <a:lstStyle/>
          <a:p>
            <a:r>
              <a:rPr lang="en-US" dirty="0"/>
              <a:t>One-Stop Shop</a:t>
            </a:r>
            <a:endParaRPr lang="en-US" sz="2000" dirty="0"/>
          </a:p>
        </p:txBody>
      </p:sp>
      <p:sp>
        <p:nvSpPr>
          <p:cNvPr id="5" name="Content Placeholder 4">
            <a:extLst>
              <a:ext uri="{FF2B5EF4-FFF2-40B4-BE49-F238E27FC236}">
                <a16:creationId xmlns:a16="http://schemas.microsoft.com/office/drawing/2014/main" id="{22D95986-7054-42AD-B3FD-D36F313D5954}"/>
              </a:ext>
            </a:extLst>
          </p:cNvPr>
          <p:cNvSpPr>
            <a:spLocks noGrp="1"/>
          </p:cNvSpPr>
          <p:nvPr>
            <p:ph sz="half" idx="1"/>
          </p:nvPr>
        </p:nvSpPr>
        <p:spPr>
          <a:xfrm>
            <a:off x="5181600" y="2362200"/>
            <a:ext cx="4114800" cy="3763963"/>
          </a:xfrm>
        </p:spPr>
        <p:txBody>
          <a:bodyPr/>
          <a:lstStyle/>
          <a:p>
            <a:r>
              <a:rPr lang="en-US" sz="1800" dirty="0"/>
              <a:t>Messiah College, PA</a:t>
            </a:r>
          </a:p>
          <a:p>
            <a:r>
              <a:rPr lang="en-US" sz="1800" dirty="0"/>
              <a:t>Milligan College, TN</a:t>
            </a:r>
          </a:p>
          <a:p>
            <a:r>
              <a:rPr lang="en-US" sz="1800" dirty="0"/>
              <a:t>Oklahoma Baptist University, OK</a:t>
            </a:r>
          </a:p>
          <a:p>
            <a:r>
              <a:rPr lang="en-US" sz="1800" dirty="0"/>
              <a:t>Olivet Nazarene University, IL</a:t>
            </a:r>
          </a:p>
          <a:p>
            <a:r>
              <a:rPr lang="en-US" sz="1800" dirty="0"/>
              <a:t>Roberts Wesleyan College, NY</a:t>
            </a:r>
          </a:p>
          <a:p>
            <a:r>
              <a:rPr lang="en-US" sz="1800" dirty="0"/>
              <a:t>Seattle Pacific University, WA</a:t>
            </a:r>
          </a:p>
          <a:p>
            <a:r>
              <a:rPr lang="en-US" sz="1800" dirty="0"/>
              <a:t>The Moody Bible Institute of Chicago, IL</a:t>
            </a:r>
          </a:p>
          <a:p>
            <a:r>
              <a:rPr lang="en-US" sz="1800" dirty="0"/>
              <a:t>Trevecca Nazarene University, TN</a:t>
            </a:r>
          </a:p>
          <a:p>
            <a:r>
              <a:rPr lang="en-US" sz="1800" dirty="0"/>
              <a:t>Warner Pacific University, OR</a:t>
            </a:r>
          </a:p>
          <a:p>
            <a:r>
              <a:rPr lang="en-US" sz="1800" dirty="0"/>
              <a:t>Wheaton College, IL</a:t>
            </a:r>
          </a:p>
          <a:p>
            <a:endParaRPr lang="en-US" sz="1800" dirty="0"/>
          </a:p>
        </p:txBody>
      </p:sp>
      <p:sp>
        <p:nvSpPr>
          <p:cNvPr id="6" name="Content Placeholder 5">
            <a:extLst>
              <a:ext uri="{FF2B5EF4-FFF2-40B4-BE49-F238E27FC236}">
                <a16:creationId xmlns:a16="http://schemas.microsoft.com/office/drawing/2014/main" id="{DB3673C1-650C-41C7-B1A4-E83348E85DC2}"/>
              </a:ext>
            </a:extLst>
          </p:cNvPr>
          <p:cNvSpPr>
            <a:spLocks noGrp="1"/>
          </p:cNvSpPr>
          <p:nvPr>
            <p:ph sz="half" idx="2"/>
          </p:nvPr>
        </p:nvSpPr>
        <p:spPr>
          <a:xfrm>
            <a:off x="762000" y="2286000"/>
            <a:ext cx="4038600" cy="3840163"/>
          </a:xfrm>
        </p:spPr>
        <p:txBody>
          <a:bodyPr/>
          <a:lstStyle/>
          <a:p>
            <a:r>
              <a:rPr lang="en-US" sz="1800" dirty="0"/>
              <a:t>Abilene Christian University, TX</a:t>
            </a:r>
          </a:p>
          <a:p>
            <a:r>
              <a:rPr lang="en-US" sz="1800" dirty="0"/>
              <a:t>Bluefield College, VA</a:t>
            </a:r>
          </a:p>
          <a:p>
            <a:r>
              <a:rPr lang="en-US" sz="1800" dirty="0"/>
              <a:t>Colorado Christian University, CO</a:t>
            </a:r>
          </a:p>
          <a:p>
            <a:r>
              <a:rPr lang="en-US" sz="1800" dirty="0"/>
              <a:t>Cornerstone University, MI</a:t>
            </a:r>
          </a:p>
          <a:p>
            <a:r>
              <a:rPr lang="en-US" sz="1800" dirty="0"/>
              <a:t>Eastern Nazarene College, MA</a:t>
            </a:r>
          </a:p>
          <a:p>
            <a:r>
              <a:rPr lang="en-US" sz="1800" dirty="0"/>
              <a:t>Fresno Pacific University, CA</a:t>
            </a:r>
          </a:p>
          <a:p>
            <a:r>
              <a:rPr lang="en-US" sz="1800" dirty="0"/>
              <a:t>Geneva College, PA</a:t>
            </a:r>
          </a:p>
          <a:p>
            <a:r>
              <a:rPr lang="en-US" sz="1800" dirty="0"/>
              <a:t>Gordon College, MA</a:t>
            </a:r>
          </a:p>
          <a:p>
            <a:r>
              <a:rPr lang="en-US" sz="1800" dirty="0"/>
              <a:t>Grace College, IN</a:t>
            </a:r>
          </a:p>
          <a:p>
            <a:r>
              <a:rPr lang="en-US" sz="1800" dirty="0"/>
              <a:t>Greenville University, IL</a:t>
            </a:r>
          </a:p>
          <a:p>
            <a:r>
              <a:rPr lang="en-US" sz="1800" dirty="0"/>
              <a:t>Houghton College, NY</a:t>
            </a:r>
          </a:p>
          <a:p>
            <a:pPr marL="0" indent="0">
              <a:buNone/>
            </a:pPr>
            <a:endParaRPr lang="en-US" sz="1800" dirty="0"/>
          </a:p>
        </p:txBody>
      </p:sp>
      <p:sp>
        <p:nvSpPr>
          <p:cNvPr id="2" name="Slide Number Placeholder 1">
            <a:extLst>
              <a:ext uri="{FF2B5EF4-FFF2-40B4-BE49-F238E27FC236}">
                <a16:creationId xmlns:a16="http://schemas.microsoft.com/office/drawing/2014/main" id="{823A4107-CF82-46A7-BDAD-E20D589C302B}"/>
              </a:ext>
            </a:extLst>
          </p:cNvPr>
          <p:cNvSpPr>
            <a:spLocks noGrp="1"/>
          </p:cNvSpPr>
          <p:nvPr>
            <p:ph type="sldNum" sz="quarter" idx="11"/>
          </p:nvPr>
        </p:nvSpPr>
        <p:spPr/>
        <p:txBody>
          <a:bodyPr/>
          <a:lstStyle/>
          <a:p>
            <a:pPr>
              <a:defRPr/>
            </a:pPr>
            <a:fld id="{31AA9A02-FEBA-41DD-99A3-380385494DC4}" type="slidenum">
              <a:rPr lang="en-US" smtClean="0"/>
              <a:pPr>
                <a:defRPr/>
              </a:pPr>
              <a:t>11</a:t>
            </a:fld>
            <a:endParaRPr lang="en-US" dirty="0"/>
          </a:p>
        </p:txBody>
      </p:sp>
      <p:sp>
        <p:nvSpPr>
          <p:cNvPr id="3" name="Date Placeholder 2">
            <a:extLst>
              <a:ext uri="{FF2B5EF4-FFF2-40B4-BE49-F238E27FC236}">
                <a16:creationId xmlns:a16="http://schemas.microsoft.com/office/drawing/2014/main" id="{7E3BE90B-D4C0-4397-AA26-56A930458B78}"/>
              </a:ext>
            </a:extLst>
          </p:cNvPr>
          <p:cNvSpPr>
            <a:spLocks noGrp="1"/>
          </p:cNvSpPr>
          <p:nvPr>
            <p:ph type="dt" sz="half" idx="12"/>
          </p:nvPr>
        </p:nvSpPr>
        <p:spPr/>
        <p:txBody>
          <a:bodyPr/>
          <a:lstStyle/>
          <a:p>
            <a:pPr>
              <a:defRPr/>
            </a:pPr>
            <a:r>
              <a:rPr lang="en-US" dirty="0"/>
              <a:t>2019 Bethel Study – Trends in Affordability &amp; Institutional Health – 2.12.2020</a:t>
            </a:r>
          </a:p>
        </p:txBody>
      </p:sp>
      <p:sp>
        <p:nvSpPr>
          <p:cNvPr id="7" name="TextBox 6">
            <a:extLst>
              <a:ext uri="{FF2B5EF4-FFF2-40B4-BE49-F238E27FC236}">
                <a16:creationId xmlns:a16="http://schemas.microsoft.com/office/drawing/2014/main" id="{0300F7C0-9111-49CC-9DE4-0E7C1B66CDF4}"/>
              </a:ext>
            </a:extLst>
          </p:cNvPr>
          <p:cNvSpPr txBox="1"/>
          <p:nvPr/>
        </p:nvSpPr>
        <p:spPr>
          <a:xfrm>
            <a:off x="457200" y="1653826"/>
            <a:ext cx="8077200" cy="369332"/>
          </a:xfrm>
          <a:prstGeom prst="rect">
            <a:avLst/>
          </a:prstGeom>
          <a:noFill/>
        </p:spPr>
        <p:txBody>
          <a:bodyPr wrap="square" rtlCol="0">
            <a:spAutoFit/>
          </a:bodyPr>
          <a:lstStyle/>
          <a:p>
            <a:pPr algn="ctr"/>
            <a:r>
              <a:rPr lang="en-US" dirty="0"/>
              <a:t>21 Schools reported they are part of a One-Stop Shop.</a:t>
            </a:r>
          </a:p>
        </p:txBody>
      </p:sp>
    </p:spTree>
    <p:extLst>
      <p:ext uri="{BB962C8B-B14F-4D97-AF65-F5344CB8AC3E}">
        <p14:creationId xmlns:p14="http://schemas.microsoft.com/office/powerpoint/2010/main" val="100918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133A-7A63-46D9-B781-B50C9761F8D5}"/>
              </a:ext>
            </a:extLst>
          </p:cNvPr>
          <p:cNvSpPr>
            <a:spLocks noGrp="1"/>
          </p:cNvSpPr>
          <p:nvPr>
            <p:ph type="title"/>
          </p:nvPr>
        </p:nvSpPr>
        <p:spPr/>
        <p:txBody>
          <a:bodyPr/>
          <a:lstStyle/>
          <a:p>
            <a:r>
              <a:rPr lang="en-US" dirty="0"/>
              <a:t>Strategic Academic Partnerships </a:t>
            </a:r>
            <a:r>
              <a:rPr lang="en-US" sz="2000" dirty="0"/>
              <a:t>(see p. 256f)</a:t>
            </a:r>
          </a:p>
        </p:txBody>
      </p:sp>
      <p:graphicFrame>
        <p:nvGraphicFramePr>
          <p:cNvPr id="9" name="Content Placeholder 8">
            <a:extLst>
              <a:ext uri="{FF2B5EF4-FFF2-40B4-BE49-F238E27FC236}">
                <a16:creationId xmlns:a16="http://schemas.microsoft.com/office/drawing/2014/main" id="{D2DB4CAD-5292-4C94-9763-BB25920E6CF9}"/>
              </a:ext>
            </a:extLst>
          </p:cNvPr>
          <p:cNvGraphicFramePr>
            <a:graphicFrameLocks noGrp="1"/>
          </p:cNvGraphicFramePr>
          <p:nvPr>
            <p:ph idx="1"/>
            <p:extLst/>
          </p:nvPr>
        </p:nvGraphicFramePr>
        <p:xfrm>
          <a:off x="4038600" y="1828800"/>
          <a:ext cx="4648200" cy="42973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06326B8-4513-4253-8233-E2294A135012}"/>
              </a:ext>
            </a:extLst>
          </p:cNvPr>
          <p:cNvSpPr>
            <a:spLocks noGrp="1"/>
          </p:cNvSpPr>
          <p:nvPr>
            <p:ph type="sldNum" sz="quarter" idx="11"/>
          </p:nvPr>
        </p:nvSpPr>
        <p:spPr/>
        <p:txBody>
          <a:bodyPr/>
          <a:lstStyle/>
          <a:p>
            <a:pPr>
              <a:defRPr/>
            </a:pPr>
            <a:fld id="{ECFADBEC-7A62-4AE8-993A-250B47762FB0}" type="slidenum">
              <a:rPr lang="en-US" smtClean="0"/>
              <a:pPr>
                <a:defRPr/>
              </a:pPr>
              <a:t>12</a:t>
            </a:fld>
            <a:endParaRPr lang="en-US" dirty="0"/>
          </a:p>
        </p:txBody>
      </p:sp>
      <p:sp>
        <p:nvSpPr>
          <p:cNvPr id="5" name="Date Placeholder 4">
            <a:extLst>
              <a:ext uri="{FF2B5EF4-FFF2-40B4-BE49-F238E27FC236}">
                <a16:creationId xmlns:a16="http://schemas.microsoft.com/office/drawing/2014/main" id="{80FB344A-0B5A-49AC-9447-F729F42C7A0E}"/>
              </a:ext>
            </a:extLst>
          </p:cNvPr>
          <p:cNvSpPr>
            <a:spLocks noGrp="1"/>
          </p:cNvSpPr>
          <p:nvPr>
            <p:ph type="dt" sz="half" idx="2"/>
          </p:nvPr>
        </p:nvSpPr>
        <p:spPr/>
        <p:txBody>
          <a:bodyPr/>
          <a:lstStyle/>
          <a:p>
            <a:pPr>
              <a:defRPr/>
            </a:pPr>
            <a:r>
              <a:rPr lang="en-US" dirty="0"/>
              <a:t>2019 Bethel Study – Trends in Affordability &amp; Institutional Health – 2.12.2020</a:t>
            </a:r>
          </a:p>
        </p:txBody>
      </p:sp>
      <p:sp>
        <p:nvSpPr>
          <p:cNvPr id="6" name="TextBox 5">
            <a:extLst>
              <a:ext uri="{FF2B5EF4-FFF2-40B4-BE49-F238E27FC236}">
                <a16:creationId xmlns:a16="http://schemas.microsoft.com/office/drawing/2014/main" id="{0705F2F6-F69A-429A-AFE1-8ED97DD72C47}"/>
              </a:ext>
            </a:extLst>
          </p:cNvPr>
          <p:cNvSpPr txBox="1"/>
          <p:nvPr/>
        </p:nvSpPr>
        <p:spPr>
          <a:xfrm>
            <a:off x="609600" y="2362200"/>
            <a:ext cx="2971800" cy="3416320"/>
          </a:xfrm>
          <a:prstGeom prst="rect">
            <a:avLst/>
          </a:prstGeom>
          <a:noFill/>
        </p:spPr>
        <p:txBody>
          <a:bodyPr wrap="square" rtlCol="0">
            <a:spAutoFit/>
          </a:bodyPr>
          <a:lstStyle/>
          <a:p>
            <a:r>
              <a:rPr lang="en-US" b="0" dirty="0"/>
              <a:t>In 2018-19 how many active strategic academic partnership agreements did your institution have with businesses, churches, or organizations? </a:t>
            </a:r>
          </a:p>
          <a:p>
            <a:endParaRPr lang="en-US" b="0" dirty="0"/>
          </a:p>
          <a:p>
            <a:r>
              <a:rPr lang="en-US" b="0" dirty="0"/>
              <a:t>54 respondents</a:t>
            </a:r>
          </a:p>
          <a:p>
            <a:endParaRPr lang="en-US" b="0" dirty="0"/>
          </a:p>
          <a:p>
            <a:r>
              <a:rPr lang="en-US" b="0" dirty="0"/>
              <a:t>See page 256 of the Participant Reports for more information.</a:t>
            </a:r>
          </a:p>
        </p:txBody>
      </p:sp>
    </p:spTree>
    <p:extLst>
      <p:ext uri="{BB962C8B-B14F-4D97-AF65-F5344CB8AC3E}">
        <p14:creationId xmlns:p14="http://schemas.microsoft.com/office/powerpoint/2010/main" val="33256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Financial Aid Use of Technology</a:t>
            </a:r>
          </a:p>
        </p:txBody>
      </p:sp>
      <p:sp>
        <p:nvSpPr>
          <p:cNvPr id="6" name="Content Placeholder 5"/>
          <p:cNvSpPr>
            <a:spLocks noGrp="1"/>
          </p:cNvSpPr>
          <p:nvPr>
            <p:ph idx="1"/>
          </p:nvPr>
        </p:nvSpPr>
        <p:spPr/>
        <p:txBody>
          <a:bodyPr/>
          <a:lstStyle/>
          <a:p>
            <a:r>
              <a:rPr lang="en-US" sz="2400" dirty="0"/>
              <a:t>100% - use email reminders</a:t>
            </a:r>
          </a:p>
          <a:p>
            <a:r>
              <a:rPr lang="en-US" sz="2400" dirty="0"/>
              <a:t>85% - post aid awards to web</a:t>
            </a:r>
          </a:p>
          <a:p>
            <a:r>
              <a:rPr lang="en-US" sz="2400" dirty="0"/>
              <a:t>75% - Students respond to aid offer online</a:t>
            </a:r>
          </a:p>
          <a:p>
            <a:r>
              <a:rPr lang="en-US" sz="2400" dirty="0"/>
              <a:t>57% - Use document imaging</a:t>
            </a:r>
          </a:p>
          <a:p>
            <a:r>
              <a:rPr lang="en-US" sz="2400" dirty="0"/>
              <a:t>40% - Use social media (e.g. Facebook)</a:t>
            </a:r>
          </a:p>
          <a:p>
            <a:r>
              <a:rPr lang="en-US" sz="2400" dirty="0"/>
              <a:t>22% - Contact students using text message</a:t>
            </a:r>
          </a:p>
          <a:p>
            <a:r>
              <a:rPr lang="en-US" sz="2400" dirty="0"/>
              <a:t>8% - Use online financial aid chatrooms</a:t>
            </a:r>
          </a:p>
          <a:p>
            <a:endParaRPr lang="en-US" sz="2400" dirty="0"/>
          </a:p>
          <a:p>
            <a:r>
              <a:rPr lang="en-US" sz="2400" dirty="0"/>
              <a:t>Refer to pages 183-188 in the 2019 Participant Reports book to see which schools are using which technologies.</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851C0-7115-4E4A-A09E-62EF57FEDC6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3" name="Oval 2">
            <a:extLst>
              <a:ext uri="{FF2B5EF4-FFF2-40B4-BE49-F238E27FC236}">
                <a16:creationId xmlns:a16="http://schemas.microsoft.com/office/drawing/2014/main" id="{179D36E7-F3B6-456B-A46F-FF2838966E20}"/>
              </a:ext>
            </a:extLst>
          </p:cNvPr>
          <p:cNvSpPr/>
          <p:nvPr/>
        </p:nvSpPr>
        <p:spPr bwMode="auto">
          <a:xfrm>
            <a:off x="0" y="3200400"/>
            <a:ext cx="7391400" cy="1676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3056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Timing of New Student Awards for 2020 </a:t>
            </a:r>
            <a:r>
              <a:rPr lang="en-US" sz="2000" dirty="0"/>
              <a:t>(see p. 249ff.)</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290291732"/>
              </p:ext>
            </p:extLst>
          </p:nvPr>
        </p:nvGraphicFramePr>
        <p:xfrm>
          <a:off x="457200" y="1600200"/>
          <a:ext cx="8229600" cy="1752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p:cNvSpPr>
            <a:spLocks noGrp="1"/>
          </p:cNvSpPr>
          <p:nvPr>
            <p:ph sz="half" idx="2"/>
          </p:nvPr>
        </p:nvSpPr>
        <p:spPr>
          <a:xfrm>
            <a:off x="228600" y="3505200"/>
            <a:ext cx="8763000" cy="2620964"/>
          </a:xfrm>
        </p:spPr>
        <p:txBody>
          <a:bodyPr/>
          <a:lstStyle/>
          <a:p>
            <a:r>
              <a:rPr lang="en-US" sz="2400" dirty="0"/>
              <a:t>When will you begin awarding new students for 2020-21?</a:t>
            </a:r>
          </a:p>
          <a:p>
            <a:pPr lvl="1"/>
            <a:r>
              <a:rPr lang="en-US" dirty="0"/>
              <a:t>39% starting November 2019.</a:t>
            </a:r>
          </a:p>
          <a:p>
            <a:pPr lvl="1"/>
            <a:r>
              <a:rPr lang="en-US" dirty="0"/>
              <a:t>32% starting December 2019</a:t>
            </a:r>
          </a:p>
          <a:p>
            <a:pPr lvl="1"/>
            <a:r>
              <a:rPr lang="en-US" dirty="0"/>
              <a:t>20% starting January 2020</a:t>
            </a:r>
          </a:p>
          <a:p>
            <a:pPr lvl="1"/>
            <a:r>
              <a:rPr lang="en-US" dirty="0"/>
              <a:t>  8% starting February 2020</a:t>
            </a:r>
          </a:p>
          <a:p>
            <a:pPr lvl="1"/>
            <a:r>
              <a:rPr lang="en-US" dirty="0"/>
              <a:t>   0% starting March 2020 or later</a:t>
            </a:r>
          </a:p>
        </p:txBody>
      </p:sp>
      <p:sp>
        <p:nvSpPr>
          <p:cNvPr id="5" name="Date Placeholder 4"/>
          <p:cNvSpPr>
            <a:spLocks noGrp="1"/>
          </p:cNvSpPr>
          <p:nvPr>
            <p:ph type="dt" sz="half" idx="12"/>
          </p:nvPr>
        </p:nvSpPr>
        <p:spPr/>
        <p:txBody>
          <a:bodyPr/>
          <a:lstStyle/>
          <a:p>
            <a:pPr>
              <a:defRPr/>
            </a:pPr>
            <a:r>
              <a:rPr lang="en-US" dirty="0"/>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15159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228600" y="274638"/>
            <a:ext cx="8686800" cy="1143000"/>
          </a:xfrm>
          <a:noFill/>
        </p:spPr>
        <p:txBody>
          <a:bodyPr/>
          <a:lstStyle/>
          <a:p>
            <a:r>
              <a:rPr lang="en-US" sz="2800" dirty="0"/>
              <a:t>Documents required to complete a  Financial Aid File:  Applying for </a:t>
            </a:r>
            <a:r>
              <a:rPr lang="en-US" sz="2800" u="sng" dirty="0"/>
              <a:t>Need-Based</a:t>
            </a:r>
            <a:r>
              <a:rPr lang="en-US" sz="2800" dirty="0"/>
              <a:t> Aid, Not Selected for Verification </a:t>
            </a:r>
            <a:r>
              <a:rPr lang="en-US" sz="2000" dirty="0"/>
              <a:t>(see pp.239-241)</a:t>
            </a:r>
          </a:p>
        </p:txBody>
      </p:sp>
      <p:graphicFrame>
        <p:nvGraphicFramePr>
          <p:cNvPr id="8" name="Content Placeholder 7"/>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Tree>
    <p:extLst>
      <p:ext uri="{BB962C8B-B14F-4D97-AF65-F5344CB8AC3E}">
        <p14:creationId xmlns:p14="http://schemas.microsoft.com/office/powerpoint/2010/main" val="272396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228600" y="274638"/>
            <a:ext cx="8686800" cy="1143000"/>
          </a:xfrm>
          <a:noFill/>
        </p:spPr>
        <p:txBody>
          <a:bodyPr/>
          <a:lstStyle/>
          <a:p>
            <a:r>
              <a:rPr lang="en-US" sz="2800" dirty="0"/>
              <a:t>Documents required to complete a  Financial Aid File:  Applying for </a:t>
            </a:r>
            <a:r>
              <a:rPr lang="en-US" sz="2800" u="sng" dirty="0"/>
              <a:t>Non-Need-Based</a:t>
            </a:r>
            <a:r>
              <a:rPr lang="en-US" sz="2800" dirty="0"/>
              <a:t> Aid </a:t>
            </a:r>
            <a:r>
              <a:rPr lang="en-US" sz="2000" dirty="0"/>
              <a:t>(see pp. 239-247)</a:t>
            </a:r>
          </a:p>
        </p:txBody>
      </p:sp>
      <p:graphicFrame>
        <p:nvGraphicFramePr>
          <p:cNvPr id="8" name="Content Placeholder 7"/>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Tree>
    <p:extLst>
      <p:ext uri="{BB962C8B-B14F-4D97-AF65-F5344CB8AC3E}">
        <p14:creationId xmlns:p14="http://schemas.microsoft.com/office/powerpoint/2010/main" val="64470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8A73-001F-4F60-BCAB-F00454D07D02}"/>
              </a:ext>
            </a:extLst>
          </p:cNvPr>
          <p:cNvSpPr>
            <a:spLocks noGrp="1"/>
          </p:cNvSpPr>
          <p:nvPr>
            <p:ph type="title"/>
          </p:nvPr>
        </p:nvSpPr>
        <p:spPr/>
        <p:txBody>
          <a:bodyPr/>
          <a:lstStyle/>
          <a:p>
            <a:r>
              <a:rPr lang="en-US" dirty="0"/>
              <a:t>Income Share Agreements</a:t>
            </a:r>
            <a:br>
              <a:rPr lang="en-US" dirty="0"/>
            </a:br>
            <a:r>
              <a:rPr lang="en-US" sz="2000" dirty="0"/>
              <a:t>(see p. 250ff.)</a:t>
            </a:r>
            <a:endParaRPr lang="en-US" dirty="0"/>
          </a:p>
        </p:txBody>
      </p:sp>
      <p:sp>
        <p:nvSpPr>
          <p:cNvPr id="4" name="Slide Number Placeholder 3">
            <a:extLst>
              <a:ext uri="{FF2B5EF4-FFF2-40B4-BE49-F238E27FC236}">
                <a16:creationId xmlns:a16="http://schemas.microsoft.com/office/drawing/2014/main" id="{731BE1F4-D52A-494E-8B19-438D830D8D67}"/>
              </a:ext>
            </a:extLst>
          </p:cNvPr>
          <p:cNvSpPr>
            <a:spLocks noGrp="1"/>
          </p:cNvSpPr>
          <p:nvPr>
            <p:ph type="sldNum" sz="quarter" idx="11"/>
          </p:nvPr>
        </p:nvSpPr>
        <p:spPr/>
        <p:txBody>
          <a:bodyPr/>
          <a:lstStyle/>
          <a:p>
            <a:pPr>
              <a:defRPr/>
            </a:pPr>
            <a:fld id="{ECFADBEC-7A62-4AE8-993A-250B47762FB0}" type="slidenum">
              <a:rPr lang="en-US" smtClean="0"/>
              <a:pPr>
                <a:defRPr/>
              </a:pPr>
              <a:t>17</a:t>
            </a:fld>
            <a:endParaRPr lang="en-US" dirty="0"/>
          </a:p>
        </p:txBody>
      </p:sp>
      <p:sp>
        <p:nvSpPr>
          <p:cNvPr id="5" name="Date Placeholder 4">
            <a:extLst>
              <a:ext uri="{FF2B5EF4-FFF2-40B4-BE49-F238E27FC236}">
                <a16:creationId xmlns:a16="http://schemas.microsoft.com/office/drawing/2014/main" id="{7B85B72E-B2B4-42AF-BEF3-52499933A0E7}"/>
              </a:ext>
            </a:extLst>
          </p:cNvPr>
          <p:cNvSpPr>
            <a:spLocks noGrp="1"/>
          </p:cNvSpPr>
          <p:nvPr>
            <p:ph type="dt" sz="half" idx="2"/>
          </p:nvPr>
        </p:nvSpPr>
        <p:spPr/>
        <p:txBody>
          <a:bodyPr/>
          <a:lstStyle/>
          <a:p>
            <a:pPr>
              <a:defRPr/>
            </a:pPr>
            <a:r>
              <a:rPr lang="en-US" dirty="0"/>
              <a:t>2019 Bethel Study – Trends in Affordability &amp; Institutional Health – 2.12.2020</a:t>
            </a:r>
          </a:p>
        </p:txBody>
      </p:sp>
      <p:graphicFrame>
        <p:nvGraphicFramePr>
          <p:cNvPr id="9" name="Content Placeholder 9">
            <a:extLst>
              <a:ext uri="{FF2B5EF4-FFF2-40B4-BE49-F238E27FC236}">
                <a16:creationId xmlns:a16="http://schemas.microsoft.com/office/drawing/2014/main" id="{2C05E17B-C8B4-4FE9-A30C-838D6F11CCAF}"/>
              </a:ext>
            </a:extLst>
          </p:cNvPr>
          <p:cNvGraphicFramePr>
            <a:graphicFrameLocks/>
          </p:cNvGraphicFramePr>
          <p:nvPr>
            <p:extLst/>
          </p:nvPr>
        </p:nvGraphicFramePr>
        <p:xfrm>
          <a:off x="457200" y="2156619"/>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4686B43-AFDF-43DE-8C1B-F4C5819974A8}"/>
              </a:ext>
            </a:extLst>
          </p:cNvPr>
          <p:cNvSpPr txBox="1"/>
          <p:nvPr/>
        </p:nvSpPr>
        <p:spPr>
          <a:xfrm>
            <a:off x="457200" y="1510288"/>
            <a:ext cx="7924800" cy="646331"/>
          </a:xfrm>
          <a:prstGeom prst="rect">
            <a:avLst/>
          </a:prstGeom>
          <a:noFill/>
        </p:spPr>
        <p:txBody>
          <a:bodyPr wrap="square" rtlCol="0">
            <a:spAutoFit/>
          </a:bodyPr>
          <a:lstStyle/>
          <a:p>
            <a:r>
              <a:rPr lang="en-US" b="0" dirty="0"/>
              <a:t>To what extent are you using, or interested in offering, institutionally-funded Income Share Agreements for the following purposes? (54 respondents)</a:t>
            </a:r>
          </a:p>
        </p:txBody>
      </p:sp>
    </p:spTree>
    <p:extLst>
      <p:ext uri="{BB962C8B-B14F-4D97-AF65-F5344CB8AC3E}">
        <p14:creationId xmlns:p14="http://schemas.microsoft.com/office/powerpoint/2010/main" val="354352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26" y="367171"/>
            <a:ext cx="8987974" cy="702606"/>
          </a:xfrm>
          <a:noFill/>
        </p:spPr>
        <p:txBody>
          <a:bodyPr/>
          <a:lstStyle/>
          <a:p>
            <a:r>
              <a:rPr lang="en-US" sz="2800" dirty="0"/>
              <a:t>8 CCCU Schools* Completed Tuition Reset since 1516</a:t>
            </a:r>
            <a:br>
              <a:rPr lang="en-US" sz="4000" dirty="0"/>
            </a:br>
            <a:r>
              <a:rPr lang="en-US" sz="2000" dirty="0"/>
              <a:t>(see p. 252ff.)</a:t>
            </a:r>
          </a:p>
        </p:txBody>
      </p:sp>
      <p:sp>
        <p:nvSpPr>
          <p:cNvPr id="5" name="Date Placeholder 4"/>
          <p:cNvSpPr>
            <a:spLocks noGrp="1"/>
          </p:cNvSpPr>
          <p:nvPr>
            <p:ph type="dt" sz="half" idx="2"/>
          </p:nvPr>
        </p:nvSpPr>
        <p:spPr/>
        <p:txBody>
          <a:bodyPr/>
          <a:lstStyle/>
          <a:p>
            <a:pPr>
              <a:defRPr/>
            </a:pPr>
            <a:r>
              <a:rPr lang="en-US" dirty="0"/>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ontent Placeholder 6">
            <a:extLst>
              <a:ext uri="{FF2B5EF4-FFF2-40B4-BE49-F238E27FC236}">
                <a16:creationId xmlns:a16="http://schemas.microsoft.com/office/drawing/2014/main" id="{852B10ED-BDCD-47E6-8F55-DFC09CCF7624}"/>
              </a:ext>
            </a:extLst>
          </p:cNvPr>
          <p:cNvGraphicFramePr>
            <a:graphicFrameLocks noGrp="1"/>
          </p:cNvGraphicFramePr>
          <p:nvPr>
            <p:ph idx="1"/>
            <p:extLst>
              <p:ext uri="{D42A27DB-BD31-4B8C-83A1-F6EECF244321}">
                <p14:modId xmlns:p14="http://schemas.microsoft.com/office/powerpoint/2010/main" val="3801230416"/>
              </p:ext>
            </p:extLst>
          </p:nvPr>
        </p:nvGraphicFramePr>
        <p:xfrm>
          <a:off x="134257" y="1159806"/>
          <a:ext cx="8875486" cy="4058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13842322"/>
                    </a:ext>
                  </a:extLst>
                </a:gridCol>
                <a:gridCol w="688809">
                  <a:extLst>
                    <a:ext uri="{9D8B030D-6E8A-4147-A177-3AD203B41FA5}">
                      <a16:colId xmlns:a16="http://schemas.microsoft.com/office/drawing/2014/main" val="1948290888"/>
                    </a:ext>
                  </a:extLst>
                </a:gridCol>
                <a:gridCol w="1312628">
                  <a:extLst>
                    <a:ext uri="{9D8B030D-6E8A-4147-A177-3AD203B41FA5}">
                      <a16:colId xmlns:a16="http://schemas.microsoft.com/office/drawing/2014/main" val="1308751327"/>
                    </a:ext>
                  </a:extLst>
                </a:gridCol>
                <a:gridCol w="1031472">
                  <a:extLst>
                    <a:ext uri="{9D8B030D-6E8A-4147-A177-3AD203B41FA5}">
                      <a16:colId xmlns:a16="http://schemas.microsoft.com/office/drawing/2014/main" val="927654945"/>
                    </a:ext>
                  </a:extLst>
                </a:gridCol>
                <a:gridCol w="986165">
                  <a:extLst>
                    <a:ext uri="{9D8B030D-6E8A-4147-A177-3AD203B41FA5}">
                      <a16:colId xmlns:a16="http://schemas.microsoft.com/office/drawing/2014/main" val="2174678153"/>
                    </a:ext>
                  </a:extLst>
                </a:gridCol>
                <a:gridCol w="1056606">
                  <a:extLst>
                    <a:ext uri="{9D8B030D-6E8A-4147-A177-3AD203B41FA5}">
                      <a16:colId xmlns:a16="http://schemas.microsoft.com/office/drawing/2014/main" val="711414305"/>
                    </a:ext>
                  </a:extLst>
                </a:gridCol>
                <a:gridCol w="1056606">
                  <a:extLst>
                    <a:ext uri="{9D8B030D-6E8A-4147-A177-3AD203B41FA5}">
                      <a16:colId xmlns:a16="http://schemas.microsoft.com/office/drawing/2014/main" val="667723777"/>
                    </a:ext>
                  </a:extLst>
                </a:gridCol>
              </a:tblGrid>
              <a:tr h="370840">
                <a:tc>
                  <a:txBody>
                    <a:bodyPr/>
                    <a:lstStyle/>
                    <a:p>
                      <a:r>
                        <a:rPr lang="en-US" dirty="0"/>
                        <a:t>School</a:t>
                      </a:r>
                    </a:p>
                  </a:txBody>
                  <a:tcPr/>
                </a:tc>
                <a:tc>
                  <a:txBody>
                    <a:bodyPr/>
                    <a:lstStyle/>
                    <a:p>
                      <a:pPr algn="r"/>
                      <a:r>
                        <a:rPr lang="en-US" dirty="0"/>
                        <a:t>Year</a:t>
                      </a:r>
                    </a:p>
                  </a:txBody>
                  <a:tcPr/>
                </a:tc>
                <a:tc>
                  <a:txBody>
                    <a:bodyPr/>
                    <a:lstStyle/>
                    <a:p>
                      <a:pPr algn="r"/>
                      <a:r>
                        <a:rPr lang="en-US" dirty="0"/>
                        <a:t>Unfunded Discount Rate</a:t>
                      </a:r>
                    </a:p>
                  </a:txBody>
                  <a:tcPr/>
                </a:tc>
                <a:tc>
                  <a:txBody>
                    <a:bodyPr/>
                    <a:lstStyle/>
                    <a:p>
                      <a:pPr algn="r"/>
                      <a:r>
                        <a:rPr lang="en-US" dirty="0"/>
                        <a:t>Prior Year Tuition</a:t>
                      </a:r>
                    </a:p>
                  </a:txBody>
                  <a:tcPr/>
                </a:tc>
                <a:tc>
                  <a:txBody>
                    <a:bodyPr/>
                    <a:lstStyle/>
                    <a:p>
                      <a:pPr algn="r"/>
                      <a:endParaRPr lang="en-US" dirty="0"/>
                    </a:p>
                    <a:p>
                      <a:pPr algn="r"/>
                      <a:r>
                        <a:rPr lang="en-US" dirty="0"/>
                        <a:t>Reset Tuition</a:t>
                      </a:r>
                    </a:p>
                  </a:txBody>
                  <a:tcPr/>
                </a:tc>
                <a:tc>
                  <a:txBody>
                    <a:bodyPr/>
                    <a:lstStyle/>
                    <a:p>
                      <a:pPr algn="r"/>
                      <a:endParaRPr lang="en-US" dirty="0"/>
                    </a:p>
                    <a:p>
                      <a:pPr algn="r"/>
                      <a:r>
                        <a:rPr lang="en-US" dirty="0"/>
                        <a:t>$ Change</a:t>
                      </a:r>
                    </a:p>
                  </a:txBody>
                  <a:tcPr/>
                </a:tc>
                <a:tc>
                  <a:txBody>
                    <a:bodyPr/>
                    <a:lstStyle/>
                    <a:p>
                      <a:pPr algn="r"/>
                      <a:endParaRPr lang="en-US" dirty="0"/>
                    </a:p>
                    <a:p>
                      <a:pPr algn="r"/>
                      <a:r>
                        <a:rPr lang="en-US" dirty="0"/>
                        <a:t>% Change</a:t>
                      </a:r>
                    </a:p>
                  </a:txBody>
                  <a:tcPr/>
                </a:tc>
                <a:extLst>
                  <a:ext uri="{0D108BD9-81ED-4DB2-BD59-A6C34878D82A}">
                    <a16:rowId xmlns:a16="http://schemas.microsoft.com/office/drawing/2014/main" val="2731912177"/>
                  </a:ext>
                </a:extLst>
              </a:tr>
              <a:tr h="370840">
                <a:tc>
                  <a:txBody>
                    <a:bodyPr/>
                    <a:lstStyle/>
                    <a:p>
                      <a:pPr algn="l" fontAlgn="ctr"/>
                      <a:r>
                        <a:rPr lang="en-US" sz="1800" b="0" i="0" u="none" strike="noStrike" dirty="0">
                          <a:solidFill>
                            <a:srgbClr val="000000"/>
                          </a:solidFill>
                          <a:effectLst/>
                          <a:latin typeface="Calibri" panose="020F0502020204030204" pitchFamily="34" charset="0"/>
                        </a:rPr>
                        <a:t>Bryan College, TN*</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2021</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$27,900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$16,900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$11,000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39.4%</a:t>
                      </a:r>
                    </a:p>
                  </a:txBody>
                  <a:tcPr marL="0" marR="0" marT="0" marB="0" anchor="ctr"/>
                </a:tc>
                <a:extLst>
                  <a:ext uri="{0D108BD9-81ED-4DB2-BD59-A6C34878D82A}">
                    <a16:rowId xmlns:a16="http://schemas.microsoft.com/office/drawing/2014/main" val="2860535141"/>
                  </a:ext>
                </a:extLst>
              </a:tr>
              <a:tr h="370840">
                <a:tc>
                  <a:txBody>
                    <a:bodyPr/>
                    <a:lstStyle/>
                    <a:p>
                      <a:pPr algn="l" fontAlgn="ctr"/>
                      <a:r>
                        <a:rPr lang="en-US" sz="1800" b="0" i="0" u="none" strike="noStrike" dirty="0">
                          <a:solidFill>
                            <a:srgbClr val="000000"/>
                          </a:solidFill>
                          <a:effectLst/>
                          <a:latin typeface="Calibri" panose="020F0502020204030204" pitchFamily="34" charset="0"/>
                        </a:rPr>
                        <a:t>Cornerstone U., MI</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$27,520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$24,500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$3,020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11.0%</a:t>
                      </a:r>
                    </a:p>
                  </a:txBody>
                  <a:tcPr marL="0" marR="0" marT="0" marB="0" anchor="ctr"/>
                </a:tc>
                <a:extLst>
                  <a:ext uri="{0D108BD9-81ED-4DB2-BD59-A6C34878D82A}">
                    <a16:rowId xmlns:a16="http://schemas.microsoft.com/office/drawing/2014/main" val="1284181287"/>
                  </a:ext>
                </a:extLst>
              </a:tr>
              <a:tr h="370840">
                <a:tc>
                  <a:txBody>
                    <a:bodyPr/>
                    <a:lstStyle/>
                    <a:p>
                      <a:pPr algn="l" fontAlgn="ctr"/>
                      <a:r>
                        <a:rPr lang="en-US" sz="1800" b="0" i="0" u="none" strike="noStrike" dirty="0">
                          <a:solidFill>
                            <a:srgbClr val="000000"/>
                          </a:solidFill>
                          <a:effectLst/>
                          <a:latin typeface="Calibri" panose="020F0502020204030204" pitchFamily="34" charset="0"/>
                        </a:rPr>
                        <a:t>The Master's Coll. &amp; Sem., CA*</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$33,020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$25,390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$7,630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23.1%</a:t>
                      </a:r>
                    </a:p>
                  </a:txBody>
                  <a:tcPr marL="0" marR="0" marT="0" marB="0" anchor="ctr"/>
                </a:tc>
                <a:extLst>
                  <a:ext uri="{0D108BD9-81ED-4DB2-BD59-A6C34878D82A}">
                    <a16:rowId xmlns:a16="http://schemas.microsoft.com/office/drawing/2014/main" val="2963272237"/>
                  </a:ext>
                </a:extLst>
              </a:tr>
              <a:tr h="370840">
                <a:tc>
                  <a:txBody>
                    <a:bodyPr/>
                    <a:lstStyle/>
                    <a:p>
                      <a:pPr algn="l" fontAlgn="ctr"/>
                      <a:r>
                        <a:rPr lang="en-US" sz="1800" b="0" i="0" u="none" strike="noStrike" dirty="0">
                          <a:solidFill>
                            <a:srgbClr val="000000"/>
                          </a:solidFill>
                          <a:effectLst/>
                          <a:latin typeface="Calibri" panose="020F0502020204030204" pitchFamily="34" charset="0"/>
                        </a:rPr>
                        <a:t>Eastern Nazarene Coll, MA</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$31,780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$25,598</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$6,182</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19.5%</a:t>
                      </a:r>
                    </a:p>
                  </a:txBody>
                  <a:tcPr marL="0" marR="0" marT="0" marB="0" anchor="ctr"/>
                </a:tc>
                <a:extLst>
                  <a:ext uri="{0D108BD9-81ED-4DB2-BD59-A6C34878D82A}">
                    <a16:rowId xmlns:a16="http://schemas.microsoft.com/office/drawing/2014/main" val="3628191020"/>
                  </a:ext>
                </a:extLst>
              </a:tr>
              <a:tr h="370840">
                <a:tc>
                  <a:txBody>
                    <a:bodyPr/>
                    <a:lstStyle/>
                    <a:p>
                      <a:pPr algn="l" fontAlgn="ctr"/>
                      <a:r>
                        <a:rPr lang="en-US" sz="1800" b="0" i="0" u="none" strike="noStrike" dirty="0">
                          <a:solidFill>
                            <a:srgbClr val="000000"/>
                          </a:solidFill>
                          <a:effectLst/>
                          <a:latin typeface="Calibri" panose="020F0502020204030204" pitchFamily="34" charset="0"/>
                        </a:rPr>
                        <a:t>Univ. of Sioux Falls, SD</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$27,980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$18,280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$9,700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34.7%</a:t>
                      </a:r>
                    </a:p>
                  </a:txBody>
                  <a:tcPr marL="0" marR="0" marT="0" marB="0" anchor="ctr"/>
                </a:tc>
                <a:extLst>
                  <a:ext uri="{0D108BD9-81ED-4DB2-BD59-A6C34878D82A}">
                    <a16:rowId xmlns:a16="http://schemas.microsoft.com/office/drawing/2014/main" val="4181973336"/>
                  </a:ext>
                </a:extLst>
              </a:tr>
              <a:tr h="370840">
                <a:tc>
                  <a:txBody>
                    <a:bodyPr/>
                    <a:lstStyle/>
                    <a:p>
                      <a:pPr algn="l" fontAlgn="ctr"/>
                      <a:r>
                        <a:rPr lang="en-US" sz="1800" b="0" i="0" u="none" strike="noStrike" dirty="0">
                          <a:solidFill>
                            <a:srgbClr val="000000"/>
                          </a:solidFill>
                          <a:effectLst/>
                          <a:latin typeface="Calibri" panose="020F0502020204030204" pitchFamily="34" charset="0"/>
                        </a:rPr>
                        <a:t>Warner Pacific Univ., OR</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$24,500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$18,660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$5,840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23.8%</a:t>
                      </a:r>
                    </a:p>
                  </a:txBody>
                  <a:tcPr marL="0" marR="0" marT="0" marB="0" anchor="ctr"/>
                </a:tc>
                <a:extLst>
                  <a:ext uri="{0D108BD9-81ED-4DB2-BD59-A6C34878D82A}">
                    <a16:rowId xmlns:a16="http://schemas.microsoft.com/office/drawing/2014/main" val="2970774972"/>
                  </a:ext>
                </a:extLst>
              </a:tr>
              <a:tr h="370840">
                <a:tc>
                  <a:txBody>
                    <a:bodyPr/>
                    <a:lstStyle/>
                    <a:p>
                      <a:pPr algn="l" fontAlgn="ctr"/>
                      <a:r>
                        <a:rPr lang="en-US" sz="1800" b="0" i="0" u="none" strike="noStrike" dirty="0">
                          <a:solidFill>
                            <a:srgbClr val="000000"/>
                          </a:solidFill>
                          <a:effectLst/>
                          <a:latin typeface="Calibri" panose="020F0502020204030204" pitchFamily="34" charset="0"/>
                        </a:rPr>
                        <a:t>Grace College, IN</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1516</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$24,670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$22,450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$2,220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9.0%</a:t>
                      </a:r>
                    </a:p>
                  </a:txBody>
                  <a:tcPr marL="0" marR="0" marT="0" marB="0" anchor="ctr"/>
                </a:tc>
                <a:extLst>
                  <a:ext uri="{0D108BD9-81ED-4DB2-BD59-A6C34878D82A}">
                    <a16:rowId xmlns:a16="http://schemas.microsoft.com/office/drawing/2014/main" val="1756226077"/>
                  </a:ext>
                </a:extLst>
              </a:tr>
              <a:tr h="370840">
                <a:tc>
                  <a:txBody>
                    <a:bodyPr/>
                    <a:lstStyle/>
                    <a:p>
                      <a:pPr algn="l" fontAlgn="ctr"/>
                      <a:r>
                        <a:rPr lang="en-US" sz="1800" b="0" i="0" u="none" strike="noStrike" dirty="0">
                          <a:solidFill>
                            <a:srgbClr val="000000"/>
                          </a:solidFill>
                          <a:effectLst/>
                          <a:latin typeface="Calibri" panose="020F0502020204030204" pitchFamily="34" charset="0"/>
                        </a:rPr>
                        <a:t>Lincoln Christian Univ.,, IL</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1516</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$16,050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$12,900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$3,150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19.6%</a:t>
                      </a:r>
                    </a:p>
                  </a:txBody>
                  <a:tcPr marL="0" marR="0" marT="0" marB="0" anchor="ctr"/>
                </a:tc>
                <a:extLst>
                  <a:ext uri="{0D108BD9-81ED-4DB2-BD59-A6C34878D82A}">
                    <a16:rowId xmlns:a16="http://schemas.microsoft.com/office/drawing/2014/main" val="243179678"/>
                  </a:ext>
                </a:extLst>
              </a:tr>
            </a:tbl>
          </a:graphicData>
        </a:graphic>
      </p:graphicFrame>
      <p:sp>
        <p:nvSpPr>
          <p:cNvPr id="3" name="TextBox 2">
            <a:extLst>
              <a:ext uri="{FF2B5EF4-FFF2-40B4-BE49-F238E27FC236}">
                <a16:creationId xmlns:a16="http://schemas.microsoft.com/office/drawing/2014/main" id="{3DB63FD2-94D4-4CBC-9985-683021ACACD2}"/>
              </a:ext>
            </a:extLst>
          </p:cNvPr>
          <p:cNvSpPr txBox="1"/>
          <p:nvPr/>
        </p:nvSpPr>
        <p:spPr>
          <a:xfrm>
            <a:off x="304800" y="5867400"/>
            <a:ext cx="6858000" cy="307777"/>
          </a:xfrm>
          <a:prstGeom prst="rect">
            <a:avLst/>
          </a:prstGeom>
          <a:noFill/>
        </p:spPr>
        <p:txBody>
          <a:bodyPr wrap="square" rtlCol="0">
            <a:spAutoFit/>
          </a:bodyPr>
          <a:lstStyle/>
          <a:p>
            <a:r>
              <a:rPr lang="en-US" sz="1400" b="0" dirty="0"/>
              <a:t>* Includes former CCCU member institutions</a:t>
            </a:r>
          </a:p>
        </p:txBody>
      </p:sp>
    </p:spTree>
    <p:extLst>
      <p:ext uri="{BB962C8B-B14F-4D97-AF65-F5344CB8AC3E}">
        <p14:creationId xmlns:p14="http://schemas.microsoft.com/office/powerpoint/2010/main" val="18732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9412" name="Rectangle 4"/>
          <p:cNvSpPr>
            <a:spLocks noGrp="1" noChangeArrowheads="1"/>
          </p:cNvSpPr>
          <p:nvPr>
            <p:ph type="title"/>
          </p:nvPr>
        </p:nvSpPr>
        <p:spPr>
          <a:xfrm>
            <a:off x="1676400" y="274638"/>
            <a:ext cx="7391400" cy="1143000"/>
          </a:xfrm>
          <a:noFill/>
          <a:ln/>
          <a:extLst/>
        </p:spPr>
        <p:txBody>
          <a:bodyPr/>
          <a:lstStyle/>
          <a:p>
            <a:r>
              <a:rPr lang="en-US" sz="2800" dirty="0"/>
              <a:t>Pricing of Full-Term Study Abroad Programs</a:t>
            </a:r>
            <a:br>
              <a:rPr lang="en-US" sz="2800" dirty="0"/>
            </a:br>
            <a:r>
              <a:rPr lang="en-US" sz="2800" dirty="0"/>
              <a:t>Compared with Residential Programs</a:t>
            </a:r>
            <a:r>
              <a:rPr lang="en-US" sz="1200" dirty="0"/>
              <a:t> (see pp. 231-232)</a:t>
            </a:r>
            <a:endParaRPr lang="en-US" sz="2000" dirty="0"/>
          </a:p>
        </p:txBody>
      </p:sp>
      <p:graphicFrame>
        <p:nvGraphicFramePr>
          <p:cNvPr id="529478" name="Group 70"/>
          <p:cNvGraphicFramePr>
            <a:graphicFrameLocks noGrp="1"/>
          </p:cNvGraphicFramePr>
          <p:nvPr>
            <p:ph idx="1"/>
            <p:extLst/>
          </p:nvPr>
        </p:nvGraphicFramePr>
        <p:xfrm>
          <a:off x="457200" y="1905000"/>
          <a:ext cx="8001002" cy="3840163"/>
        </p:xfrm>
        <a:graphic>
          <a:graphicData uri="http://schemas.openxmlformats.org/drawingml/2006/table">
            <a:tbl>
              <a:tblPr/>
              <a:tblGrid>
                <a:gridCol w="2896537">
                  <a:extLst>
                    <a:ext uri="{9D8B030D-6E8A-4147-A177-3AD203B41FA5}">
                      <a16:colId xmlns:a16="http://schemas.microsoft.com/office/drawing/2014/main" val="20000"/>
                    </a:ext>
                  </a:extLst>
                </a:gridCol>
                <a:gridCol w="1366291">
                  <a:extLst>
                    <a:ext uri="{9D8B030D-6E8A-4147-A177-3AD203B41FA5}">
                      <a16:colId xmlns:a16="http://schemas.microsoft.com/office/drawing/2014/main" val="20001"/>
                    </a:ext>
                  </a:extLst>
                </a:gridCol>
                <a:gridCol w="1246058">
                  <a:extLst>
                    <a:ext uri="{9D8B030D-6E8A-4147-A177-3AD203B41FA5}">
                      <a16:colId xmlns:a16="http://schemas.microsoft.com/office/drawing/2014/main" val="20002"/>
                    </a:ext>
                  </a:extLst>
                </a:gridCol>
                <a:gridCol w="1246058">
                  <a:extLst>
                    <a:ext uri="{9D8B030D-6E8A-4147-A177-3AD203B41FA5}">
                      <a16:colId xmlns:a16="http://schemas.microsoft.com/office/drawing/2014/main" val="20003"/>
                    </a:ext>
                  </a:extLst>
                </a:gridCol>
                <a:gridCol w="1246058">
                  <a:extLst>
                    <a:ext uri="{9D8B030D-6E8A-4147-A177-3AD203B41FA5}">
                      <a16:colId xmlns:a16="http://schemas.microsoft.com/office/drawing/2014/main" val="319789717"/>
                    </a:ext>
                  </a:extLst>
                </a:gridCol>
              </a:tblGrid>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Average</a:t>
                      </a:r>
                      <a:r>
                        <a:rPr kumimoji="0" lang="en-US" sz="2000" b="0" i="0" u="none" strike="noStrike" cap="none" normalizeH="0" baseline="0" dirty="0">
                          <a:ln>
                            <a:noFill/>
                          </a:ln>
                          <a:solidFill>
                            <a:schemeClr val="tx1"/>
                          </a:solidFill>
                          <a:effectLst/>
                          <a:latin typeface="Arial" charset="0"/>
                        </a:rPr>
                        <a:t> % of full-term study abroad students billed _______ than residential programs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2006-07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(61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2010-11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(62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2014-15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(57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2018-19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(40 schools)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sng" strike="noStrike" cap="none" normalizeH="0" baseline="0" dirty="0">
                          <a:ln>
                            <a:noFill/>
                          </a:ln>
                          <a:solidFill>
                            <a:schemeClr val="tx1"/>
                          </a:solidFill>
                          <a:effectLst/>
                          <a:latin typeface="Arial" charset="0"/>
                        </a:rPr>
                        <a:t>Less</a:t>
                      </a: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sng" strike="noStrike" cap="none" normalizeH="0" baseline="0" dirty="0">
                          <a:ln>
                            <a:noFill/>
                          </a:ln>
                          <a:solidFill>
                            <a:schemeClr val="tx1"/>
                          </a:solidFill>
                          <a:effectLst/>
                          <a:latin typeface="Arial" charset="0"/>
                        </a:rPr>
                        <a:t>Similar</a:t>
                      </a: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sng" strike="noStrike" cap="none" normalizeH="0" baseline="0" dirty="0">
                          <a:ln>
                            <a:noFill/>
                          </a:ln>
                          <a:solidFill>
                            <a:schemeClr val="tx1"/>
                          </a:solidFill>
                          <a:effectLst/>
                          <a:latin typeface="Arial" charset="0"/>
                        </a:rPr>
                        <a:t>More</a:t>
                      </a: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9477" name="Picture 69" descr="MCj020284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845276"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Tree>
    <p:extLst>
      <p:ext uri="{BB962C8B-B14F-4D97-AF65-F5344CB8AC3E}">
        <p14:creationId xmlns:p14="http://schemas.microsoft.com/office/powerpoint/2010/main" val="20414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a:t>Authors</a:t>
            </a:r>
          </a:p>
        </p:txBody>
      </p:sp>
      <p:sp>
        <p:nvSpPr>
          <p:cNvPr id="7" name="Date Placeholder 7"/>
          <p:cNvSpPr>
            <a:spLocks noGrp="1"/>
          </p:cNvSpPr>
          <p:nvPr>
            <p:ph type="dt" sz="half" idx="2"/>
          </p:nvPr>
        </p:nvSpPr>
        <p:spPr>
          <a:xfrm>
            <a:off x="76200" y="6477000"/>
            <a:ext cx="6705600" cy="249066"/>
          </a:xfrm>
        </p:spPr>
        <p:txBody>
          <a:bodyPr/>
          <a:lstStyle/>
          <a:p>
            <a:pPr marL="0" indent="0">
              <a:buNone/>
              <a:defRPr/>
            </a:pPr>
            <a:r>
              <a:rPr lang="en-US" sz="1100" b="1" i="1" dirty="0">
                <a:solidFill>
                  <a:schemeClr val="bg1"/>
                </a:solidFill>
              </a:rPr>
              <a:t>2019 Bethel Study – Trends in Affordability &amp; Institutional Health – 2.12.2020</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692" t="5286" r="10484" b="8849"/>
          <a:stretch/>
        </p:blipFill>
        <p:spPr>
          <a:xfrm>
            <a:off x="6755129" y="1382375"/>
            <a:ext cx="1752600" cy="2438400"/>
          </a:xfrm>
          <a:prstGeom prst="rect">
            <a:avLst/>
          </a:prstGeom>
          <a:effectLst>
            <a:softEdge rad="25400"/>
          </a:effectLst>
        </p:spPr>
      </p:pic>
      <p:sp>
        <p:nvSpPr>
          <p:cNvPr id="4" name="TextBox 3"/>
          <p:cNvSpPr txBox="1"/>
          <p:nvPr/>
        </p:nvSpPr>
        <p:spPr>
          <a:xfrm>
            <a:off x="3581400" y="5315923"/>
            <a:ext cx="1978025" cy="369332"/>
          </a:xfrm>
          <a:prstGeom prst="rect">
            <a:avLst/>
          </a:prstGeom>
          <a:noFill/>
        </p:spPr>
        <p:txBody>
          <a:bodyPr wrap="square" rtlCol="0">
            <a:spAutoFit/>
          </a:bodyPr>
          <a:lstStyle/>
          <a:p>
            <a:pPr algn="ctr"/>
            <a:r>
              <a:rPr lang="en-US" dirty="0"/>
              <a:t>Dan Nelson</a:t>
            </a:r>
          </a:p>
        </p:txBody>
      </p:sp>
      <p:sp>
        <p:nvSpPr>
          <p:cNvPr id="10" name="TextBox 9"/>
          <p:cNvSpPr txBox="1"/>
          <p:nvPr/>
        </p:nvSpPr>
        <p:spPr>
          <a:xfrm>
            <a:off x="6781801" y="3821668"/>
            <a:ext cx="1725928" cy="369332"/>
          </a:xfrm>
          <a:prstGeom prst="rect">
            <a:avLst/>
          </a:prstGeom>
          <a:noFill/>
        </p:spPr>
        <p:txBody>
          <a:bodyPr wrap="square" rtlCol="0">
            <a:spAutoFit/>
          </a:bodyPr>
          <a:lstStyle/>
          <a:p>
            <a:pPr algn="ctr"/>
            <a:r>
              <a:rPr lang="en-US" dirty="0"/>
              <a:t>Jeff Olson</a:t>
            </a:r>
          </a:p>
        </p:txBody>
      </p:sp>
      <p:sp>
        <p:nvSpPr>
          <p:cNvPr id="11" name="TextBox 10"/>
          <p:cNvSpPr txBox="1"/>
          <p:nvPr/>
        </p:nvSpPr>
        <p:spPr>
          <a:xfrm>
            <a:off x="304801" y="3739793"/>
            <a:ext cx="2025388" cy="369332"/>
          </a:xfrm>
          <a:prstGeom prst="rect">
            <a:avLst/>
          </a:prstGeom>
          <a:noFill/>
        </p:spPr>
        <p:txBody>
          <a:bodyPr wrap="square" rtlCol="0">
            <a:spAutoFit/>
          </a:bodyPr>
          <a:lstStyle/>
          <a:p>
            <a:pPr algn="ctr"/>
            <a:r>
              <a:rPr lang="en-US" dirty="0"/>
              <a:t>Stef Holm</a:t>
            </a:r>
          </a:p>
        </p:txBody>
      </p:sp>
      <p:pic>
        <p:nvPicPr>
          <p:cNvPr id="8" name="Picture 7">
            <a:extLst>
              <a:ext uri="{FF2B5EF4-FFF2-40B4-BE49-F238E27FC236}">
                <a16:creationId xmlns:a16="http://schemas.microsoft.com/office/drawing/2014/main" id="{520C1DCF-F471-4A81-9520-D1CD3EE3C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94" y="1573514"/>
            <a:ext cx="1782347" cy="2166279"/>
          </a:xfrm>
          <a:prstGeom prst="rect">
            <a:avLst/>
          </a:prstGeom>
        </p:spPr>
      </p:pic>
      <p:pic>
        <p:nvPicPr>
          <p:cNvPr id="5" name="Picture 4">
            <a:extLst>
              <a:ext uri="{FF2B5EF4-FFF2-40B4-BE49-F238E27FC236}">
                <a16:creationId xmlns:a16="http://schemas.microsoft.com/office/drawing/2014/main" id="{3724B05F-E9B6-4EB5-8D3D-50060689BDE9}"/>
              </a:ext>
            </a:extLst>
          </p:cNvPr>
          <p:cNvPicPr>
            <a:picLocks noChangeAspect="1"/>
          </p:cNvPicPr>
          <p:nvPr/>
        </p:nvPicPr>
        <p:blipFill rotWithShape="1">
          <a:blip r:embed="rId5"/>
          <a:srcRect l="5150" t="3074" r="13501"/>
          <a:stretch/>
        </p:blipFill>
        <p:spPr>
          <a:xfrm>
            <a:off x="3352800" y="2507605"/>
            <a:ext cx="2537169" cy="2728349"/>
          </a:xfrm>
          <a:prstGeom prst="rect">
            <a:avLst/>
          </a:prstGeom>
        </p:spPr>
      </p:pic>
    </p:spTree>
    <p:extLst>
      <p:ext uri="{BB962C8B-B14F-4D97-AF65-F5344CB8AC3E}">
        <p14:creationId xmlns:p14="http://schemas.microsoft.com/office/powerpoint/2010/main" val="394678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Affordability</a:t>
            </a:r>
          </a:p>
        </p:txBody>
      </p:sp>
      <p:sp>
        <p:nvSpPr>
          <p:cNvPr id="3" name="Content Placeholder 2"/>
          <p:cNvSpPr>
            <a:spLocks noGrp="1"/>
          </p:cNvSpPr>
          <p:nvPr>
            <p:ph idx="1"/>
          </p:nvPr>
        </p:nvSpPr>
        <p:spPr/>
        <p:txBody>
          <a:bodyPr/>
          <a:lstStyle/>
          <a:p>
            <a:r>
              <a:rPr lang="en-US" dirty="0"/>
              <a:t>Sticker Price – Tuition &amp; Fees</a:t>
            </a:r>
          </a:p>
          <a:p>
            <a:r>
              <a:rPr lang="en-US" dirty="0"/>
              <a:t>Student Aid &amp; Debt</a:t>
            </a:r>
          </a:p>
          <a:p>
            <a:r>
              <a:rPr lang="en-US" dirty="0"/>
              <a:t>Loan Defaults</a:t>
            </a:r>
          </a:p>
          <a:p>
            <a:r>
              <a:rPr lang="en-US" dirty="0"/>
              <a:t>Affordability at Select Peer Institutions</a:t>
            </a:r>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20</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220157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7E3F947-D0B5-49E5-B702-51AC93CB37CD}"/>
              </a:ext>
            </a:extLst>
          </p:cNvPr>
          <p:cNvSpPr>
            <a:spLocks noGrp="1"/>
          </p:cNvSpPr>
          <p:nvPr>
            <p:ph type="title"/>
          </p:nvPr>
        </p:nvSpPr>
        <p:spPr>
          <a:xfrm>
            <a:off x="457200" y="274638"/>
            <a:ext cx="8229600" cy="792162"/>
          </a:xfrm>
        </p:spPr>
        <p:txBody>
          <a:bodyPr/>
          <a:lstStyle/>
          <a:p>
            <a:r>
              <a:rPr lang="en-US" dirty="0"/>
              <a:t>Chart Legend</a:t>
            </a:r>
          </a:p>
        </p:txBody>
      </p:sp>
      <p:pic>
        <p:nvPicPr>
          <p:cNvPr id="33" name="Picture 32">
            <a:extLst>
              <a:ext uri="{FF2B5EF4-FFF2-40B4-BE49-F238E27FC236}">
                <a16:creationId xmlns:a16="http://schemas.microsoft.com/office/drawing/2014/main" id="{25B1EA89-26A7-429C-A9DC-BA1182EC612F}"/>
              </a:ext>
            </a:extLst>
          </p:cNvPr>
          <p:cNvPicPr>
            <a:picLocks noChangeAspect="1"/>
          </p:cNvPicPr>
          <p:nvPr/>
        </p:nvPicPr>
        <p:blipFill>
          <a:blip r:embed="rId2"/>
          <a:stretch>
            <a:fillRect/>
          </a:stretch>
        </p:blipFill>
        <p:spPr>
          <a:xfrm>
            <a:off x="1676400" y="1225946"/>
            <a:ext cx="6809438" cy="4406106"/>
          </a:xfrm>
          <a:prstGeom prst="rect">
            <a:avLst/>
          </a:prstGeom>
        </p:spPr>
      </p:pic>
      <p:sp>
        <p:nvSpPr>
          <p:cNvPr id="37" name="Rectangle 36">
            <a:extLst>
              <a:ext uri="{FF2B5EF4-FFF2-40B4-BE49-F238E27FC236}">
                <a16:creationId xmlns:a16="http://schemas.microsoft.com/office/drawing/2014/main" id="{4FB46A3A-E1F7-4EC2-B54F-7753C0338C0C}"/>
              </a:ext>
            </a:extLst>
          </p:cNvPr>
          <p:cNvSpPr/>
          <p:nvPr/>
        </p:nvSpPr>
        <p:spPr bwMode="auto">
          <a:xfrm>
            <a:off x="1371600" y="2819400"/>
            <a:ext cx="6934200" cy="19812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433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4" name="TextBox 3"/>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5" name="Chart 4">
            <a:extLst>
              <a:ext uri="{FF2B5EF4-FFF2-40B4-BE49-F238E27FC236}">
                <a16:creationId xmlns:a16="http://schemas.microsoft.com/office/drawing/2014/main" id="{00000000-0008-0000-3B00-000002000000}"/>
              </a:ext>
            </a:extLst>
          </p:cNvPr>
          <p:cNvGraphicFramePr>
            <a:graphicFrameLocks noGrp="1"/>
          </p:cNvGraphicFramePr>
          <p:nvPr>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62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4" name="TextBox 3"/>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5" name="Chart 4">
            <a:extLst>
              <a:ext uri="{FF2B5EF4-FFF2-40B4-BE49-F238E27FC236}">
                <a16:creationId xmlns:a16="http://schemas.microsoft.com/office/drawing/2014/main" id="{00000000-0008-0000-3D00-000002000000}"/>
              </a:ext>
            </a:extLst>
          </p:cNvPr>
          <p:cNvGraphicFramePr>
            <a:graphicFrameLocks noGrp="1"/>
          </p:cNvGraphicFramePr>
          <p:nvPr>
            <p:extLst>
              <p:ext uri="{D42A27DB-BD31-4B8C-83A1-F6EECF244321}">
                <p14:modId xmlns:p14="http://schemas.microsoft.com/office/powerpoint/2010/main" val="2283498063"/>
              </p:ext>
            </p:extLst>
          </p:nvPr>
        </p:nvGraphicFramePr>
        <p:xfrm>
          <a:off x="0" y="277142"/>
          <a:ext cx="9144000" cy="5895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3505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3F00-000002000000}"/>
              </a:ext>
            </a:extLst>
          </p:cNvPr>
          <p:cNvGraphicFramePr>
            <a:graphicFrameLocks noGrp="1"/>
          </p:cNvGraphicFramePr>
          <p:nvPr>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4FB3FB59-C5CB-43CA-BAC0-36F925D52F51}"/>
              </a:ext>
            </a:extLst>
          </p:cNvPr>
          <p:cNvCxnSpPr/>
          <p:nvPr/>
        </p:nvCxnSpPr>
        <p:spPr bwMode="auto">
          <a:xfrm>
            <a:off x="3124200" y="990600"/>
            <a:ext cx="0" cy="41148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9" name="Straight Connector 8">
            <a:extLst>
              <a:ext uri="{FF2B5EF4-FFF2-40B4-BE49-F238E27FC236}">
                <a16:creationId xmlns:a16="http://schemas.microsoft.com/office/drawing/2014/main" id="{0E0E43C9-A744-4D5D-8C07-E0F7D2D58CCA}"/>
              </a:ext>
            </a:extLst>
          </p:cNvPr>
          <p:cNvCxnSpPr/>
          <p:nvPr/>
        </p:nvCxnSpPr>
        <p:spPr bwMode="auto">
          <a:xfrm>
            <a:off x="5029200" y="1066800"/>
            <a:ext cx="0" cy="41148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BF9B1C0A-5674-4D06-9988-9D6B0D387F7E}"/>
              </a:ext>
            </a:extLst>
          </p:cNvPr>
          <p:cNvCxnSpPr/>
          <p:nvPr/>
        </p:nvCxnSpPr>
        <p:spPr bwMode="auto">
          <a:xfrm>
            <a:off x="7239000" y="1066800"/>
            <a:ext cx="0" cy="411480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 name="TextBox 3">
            <a:extLst>
              <a:ext uri="{FF2B5EF4-FFF2-40B4-BE49-F238E27FC236}">
                <a16:creationId xmlns:a16="http://schemas.microsoft.com/office/drawing/2014/main" id="{209F56B6-2CC9-4E12-9292-1B3A9AE8DC4E}"/>
              </a:ext>
            </a:extLst>
          </p:cNvPr>
          <p:cNvSpPr txBox="1"/>
          <p:nvPr/>
        </p:nvSpPr>
        <p:spPr>
          <a:xfrm>
            <a:off x="1371600" y="4721320"/>
            <a:ext cx="6857985" cy="369332"/>
          </a:xfrm>
          <a:prstGeom prst="rect">
            <a:avLst/>
          </a:prstGeom>
          <a:noFill/>
        </p:spPr>
        <p:txBody>
          <a:bodyPr wrap="square" rtlCol="0">
            <a:spAutoFit/>
          </a:bodyPr>
          <a:lstStyle/>
          <a:p>
            <a:r>
              <a:rPr lang="en-US" b="0" dirty="0">
                <a:solidFill>
                  <a:srgbClr val="FF0000"/>
                </a:solidFill>
              </a:rPr>
              <a:t>5-7%                           4-6%                       3-5%                    2-4%</a:t>
            </a:r>
          </a:p>
        </p:txBody>
      </p:sp>
    </p:spTree>
    <p:extLst>
      <p:ext uri="{BB962C8B-B14F-4D97-AF65-F5344CB8AC3E}">
        <p14:creationId xmlns:p14="http://schemas.microsoft.com/office/powerpoint/2010/main" val="194635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10" name="Chart 9">
            <a:extLst>
              <a:ext uri="{FF2B5EF4-FFF2-40B4-BE49-F238E27FC236}">
                <a16:creationId xmlns:a16="http://schemas.microsoft.com/office/drawing/2014/main" id="{00000000-0008-0000-6A00-000002000000}"/>
              </a:ext>
            </a:extLst>
          </p:cNvPr>
          <p:cNvGraphicFramePr>
            <a:graphicFrameLocks noGrp="1"/>
          </p:cNvGraphicFramePr>
          <p:nvPr>
            <p:extLst>
              <p:ext uri="{D42A27DB-BD31-4B8C-83A1-F6EECF244321}">
                <p14:modId xmlns:p14="http://schemas.microsoft.com/office/powerpoint/2010/main" val="29212729"/>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37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7100-000002000000}"/>
              </a:ext>
            </a:extLst>
          </p:cNvPr>
          <p:cNvGraphicFramePr>
            <a:graphicFrameLocks noGrp="1"/>
          </p:cNvGraphicFramePr>
          <p:nvPr>
            <p:extLst>
              <p:ext uri="{D42A27DB-BD31-4B8C-83A1-F6EECF244321}">
                <p14:modId xmlns:p14="http://schemas.microsoft.com/office/powerpoint/2010/main" val="1802450248"/>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728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9" name="Chart 8">
            <a:extLst>
              <a:ext uri="{FF2B5EF4-FFF2-40B4-BE49-F238E27FC236}">
                <a16:creationId xmlns:a16="http://schemas.microsoft.com/office/drawing/2014/main" id="{00000000-0008-0000-7500-000002000000}"/>
              </a:ext>
            </a:extLst>
          </p:cNvPr>
          <p:cNvGraphicFramePr>
            <a:graphicFrameLocks noGrp="1"/>
          </p:cNvGraphicFramePr>
          <p:nvPr>
            <p:extLst>
              <p:ext uri="{D42A27DB-BD31-4B8C-83A1-F6EECF244321}">
                <p14:modId xmlns:p14="http://schemas.microsoft.com/office/powerpoint/2010/main" val="2817186972"/>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562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BF00-000002000000}"/>
              </a:ext>
            </a:extLst>
          </p:cNvPr>
          <p:cNvGraphicFramePr>
            <a:graphicFrameLocks noGrp="1"/>
          </p:cNvGraphicFramePr>
          <p:nvPr>
            <p:extLst>
              <p:ext uri="{D42A27DB-BD31-4B8C-83A1-F6EECF244321}">
                <p14:modId xmlns:p14="http://schemas.microsoft.com/office/powerpoint/2010/main" val="2411355151"/>
              </p:ext>
            </p:extLst>
          </p:nvPr>
        </p:nvGraphicFramePr>
        <p:xfrm>
          <a:off x="228600" y="457200"/>
          <a:ext cx="89154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1939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A500-000002000000}"/>
              </a:ext>
            </a:extLst>
          </p:cNvPr>
          <p:cNvGraphicFramePr>
            <a:graphicFrameLocks noGrp="1"/>
          </p:cNvGraphicFramePr>
          <p:nvPr>
            <p:extLst>
              <p:ext uri="{D42A27DB-BD31-4B8C-83A1-F6EECF244321}">
                <p14:modId xmlns:p14="http://schemas.microsoft.com/office/powerpoint/2010/main" val="2275773250"/>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11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Presentation Overview</a:t>
            </a:r>
          </a:p>
        </p:txBody>
      </p:sp>
      <p:sp>
        <p:nvSpPr>
          <p:cNvPr id="3" name="Content Placeholder 2"/>
          <p:cNvSpPr>
            <a:spLocks noGrp="1"/>
          </p:cNvSpPr>
          <p:nvPr>
            <p:ph idx="1"/>
          </p:nvPr>
        </p:nvSpPr>
        <p:spPr/>
        <p:txBody>
          <a:bodyPr/>
          <a:lstStyle/>
          <a:p>
            <a:r>
              <a:rPr lang="en-US" sz="2800" dirty="0"/>
              <a:t>Financial Aid Survey Highlights</a:t>
            </a:r>
          </a:p>
          <a:p>
            <a:r>
              <a:rPr lang="en-US" sz="2800" dirty="0"/>
              <a:t>Trends in Affordability</a:t>
            </a:r>
          </a:p>
          <a:p>
            <a:r>
              <a:rPr lang="en-US" sz="2800" dirty="0"/>
              <a:t>Trends in Institutional Financial Health</a:t>
            </a:r>
          </a:p>
          <a:p>
            <a:r>
              <a:rPr lang="en-US" sz="2800" dirty="0"/>
              <a:t>Impact of Loss of Government Funds</a:t>
            </a:r>
          </a:p>
          <a:p>
            <a:r>
              <a:rPr lang="en-US" sz="2800" dirty="0"/>
              <a:t>Additional Services Available</a:t>
            </a:r>
          </a:p>
          <a:p>
            <a:r>
              <a:rPr lang="en-US" sz="2800" dirty="0"/>
              <a:t>Q &amp; A</a:t>
            </a:r>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3</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310410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A000-000002000000}"/>
              </a:ext>
            </a:extLst>
          </p:cNvPr>
          <p:cNvGraphicFramePr>
            <a:graphicFrameLocks noGrp="1"/>
          </p:cNvGraphicFramePr>
          <p:nvPr>
            <p:extLst>
              <p:ext uri="{D42A27DB-BD31-4B8C-83A1-F6EECF244321}">
                <p14:modId xmlns:p14="http://schemas.microsoft.com/office/powerpoint/2010/main" val="3373426877"/>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774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8295"/>
            <a:ext cx="8839200" cy="617956"/>
          </a:xfrm>
          <a:noFill/>
        </p:spPr>
        <p:txBody>
          <a:bodyPr/>
          <a:lstStyle/>
          <a:p>
            <a:r>
              <a:rPr lang="en-US" sz="2800" dirty="0"/>
              <a:t>3-Year Cohort Default Rates</a:t>
            </a:r>
            <a:br>
              <a:rPr lang="en-US" sz="2800" dirty="0"/>
            </a:br>
            <a:r>
              <a:rPr lang="en-US" sz="2800" dirty="0"/>
              <a:t>Active CCCU Members</a:t>
            </a:r>
            <a:endParaRPr lang="en-US" sz="11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81585082"/>
              </p:ext>
            </p:extLst>
          </p:nvPr>
        </p:nvGraphicFramePr>
        <p:xfrm>
          <a:off x="0" y="1153456"/>
          <a:ext cx="9144000" cy="478019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ADBEC-7A62-4AE8-993A-250B47762FB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9" name="Rectangle 8"/>
          <p:cNvSpPr/>
          <p:nvPr/>
        </p:nvSpPr>
        <p:spPr>
          <a:xfrm>
            <a:off x="914400" y="942759"/>
            <a:ext cx="82296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Most recent three-year default rate on government loans (FY2016 official). </a:t>
            </a: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7" name="Straight Connector 6"/>
          <p:cNvCxnSpPr/>
          <p:nvPr/>
        </p:nvCxnSpPr>
        <p:spPr bwMode="auto">
          <a:xfrm>
            <a:off x="360947" y="3568953"/>
            <a:ext cx="8630653"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
        <p:nvSpPr>
          <p:cNvPr id="3" name="Line Callout 2 (No Border) 2"/>
          <p:cNvSpPr/>
          <p:nvPr/>
        </p:nvSpPr>
        <p:spPr bwMode="auto">
          <a:xfrm>
            <a:off x="1190964" y="3225656"/>
            <a:ext cx="3879111" cy="275592"/>
          </a:xfrm>
          <a:prstGeom prst="callout2">
            <a:avLst>
              <a:gd name="adj1" fmla="val 50000"/>
              <a:gd name="adj2" fmla="val 2778"/>
              <a:gd name="adj3" fmla="val 85417"/>
              <a:gd name="adj4" fmla="val -7639"/>
              <a:gd name="adj5" fmla="val 102808"/>
              <a:gd name="adj6" fmla="val -10865"/>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charset="0"/>
                <a:ea typeface="+mn-ea"/>
                <a:cs typeface="+mn-cs"/>
              </a:rPr>
              <a:t>National Average Default Rate – All Schools (10.1%)</a:t>
            </a:r>
          </a:p>
        </p:txBody>
      </p:sp>
      <p:sp>
        <p:nvSpPr>
          <p:cNvPr id="10" name="Line Callout 2 (No Border) 9"/>
          <p:cNvSpPr/>
          <p:nvPr/>
        </p:nvSpPr>
        <p:spPr bwMode="auto">
          <a:xfrm>
            <a:off x="1190964" y="3878237"/>
            <a:ext cx="4102395" cy="200056"/>
          </a:xfrm>
          <a:prstGeom prst="callout2">
            <a:avLst>
              <a:gd name="adj1" fmla="val 50000"/>
              <a:gd name="adj2" fmla="val 2778"/>
              <a:gd name="adj3" fmla="val 85417"/>
              <a:gd name="adj4" fmla="val -7639"/>
              <a:gd name="adj5" fmla="val 104185"/>
              <a:gd name="adj6" fmla="val -11658"/>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Arial" charset="0"/>
                <a:ea typeface="+mn-ea"/>
                <a:cs typeface="+mn-cs"/>
              </a:rPr>
              <a:t>National Average Default Rate – Private 4-Year (6.3%)</a:t>
            </a:r>
          </a:p>
        </p:txBody>
      </p:sp>
      <p:sp>
        <p:nvSpPr>
          <p:cNvPr id="6" name="TextBox 5"/>
          <p:cNvSpPr txBox="1"/>
          <p:nvPr/>
        </p:nvSpPr>
        <p:spPr>
          <a:xfrm>
            <a:off x="360947" y="5933648"/>
            <a:ext cx="83058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charset="0"/>
                <a:ea typeface="+mn-ea"/>
                <a:cs typeface="+mn-cs"/>
              </a:rPr>
              <a:t>SOURCE:  U.S. Department of Education Default Management, Official Cohort Default Rates for Schools, retrieved 11.27.2019 https://www2.ed.gov/offices/OSFAP/defaultmanagement/cdr.html</a:t>
            </a:r>
          </a:p>
        </p:txBody>
      </p:sp>
      <p:sp>
        <p:nvSpPr>
          <p:cNvPr id="11" name="TextBox 10">
            <a:extLst>
              <a:ext uri="{FF2B5EF4-FFF2-40B4-BE49-F238E27FC236}">
                <a16:creationId xmlns:a16="http://schemas.microsoft.com/office/drawing/2014/main" id="{1C276849-6A87-4C51-9A2E-BFD7287D2503}"/>
              </a:ext>
            </a:extLst>
          </p:cNvPr>
          <p:cNvSpPr txBox="1"/>
          <p:nvPr/>
        </p:nvSpPr>
        <p:spPr>
          <a:xfrm>
            <a:off x="4876800" y="1535004"/>
            <a:ext cx="3657600" cy="738664"/>
          </a:xfrm>
          <a:prstGeom prst="rect">
            <a:avLst/>
          </a:prstGeom>
          <a:noFill/>
        </p:spPr>
        <p:txBody>
          <a:bodyPr wrap="square" rtlCol="0">
            <a:spAutoFit/>
          </a:bodyPr>
          <a:lstStyle/>
          <a:p>
            <a:r>
              <a:rPr lang="en-US" sz="1400" b="0" i="1" dirty="0">
                <a:solidFill>
                  <a:schemeClr val="accent6">
                    <a:lumMod val="50000"/>
                  </a:schemeClr>
                </a:solidFill>
              </a:rPr>
              <a:t>54% (70 of 129) of CCCU members have default rates less than 6.3%, and 87% (112 of 129) of rates are below 10.1%</a:t>
            </a:r>
          </a:p>
        </p:txBody>
      </p:sp>
    </p:spTree>
    <p:extLst>
      <p:ext uri="{BB962C8B-B14F-4D97-AF65-F5344CB8AC3E}">
        <p14:creationId xmlns:p14="http://schemas.microsoft.com/office/powerpoint/2010/main" val="62626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rot="10800000" flipV="1">
            <a:off x="76200" y="6580858"/>
            <a:ext cx="6705600" cy="27714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B8935DB0-84DE-48A9-9A08-650D28CF420A}"/>
              </a:ext>
            </a:extLst>
          </p:cNvPr>
          <p:cNvGraphicFramePr>
            <a:graphicFrameLocks noGrp="1"/>
          </p:cNvGraphicFramePr>
          <p:nvPr>
            <p:extLst>
              <p:ext uri="{D42A27DB-BD31-4B8C-83A1-F6EECF244321}">
                <p14:modId xmlns:p14="http://schemas.microsoft.com/office/powerpoint/2010/main" val="186871728"/>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Curved Right 5">
            <a:extLst>
              <a:ext uri="{FF2B5EF4-FFF2-40B4-BE49-F238E27FC236}">
                <a16:creationId xmlns:a16="http://schemas.microsoft.com/office/drawing/2014/main" id="{EF5C8153-9FC0-4FFD-88A4-13696BBA9A19}"/>
              </a:ext>
            </a:extLst>
          </p:cNvPr>
          <p:cNvSpPr/>
          <p:nvPr/>
        </p:nvSpPr>
        <p:spPr bwMode="auto">
          <a:xfrm>
            <a:off x="609600" y="2819400"/>
            <a:ext cx="228600" cy="9144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51695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rot="10800000" flipV="1">
            <a:off x="76200" y="6580858"/>
            <a:ext cx="6705600" cy="27714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9" name="Chart 8">
            <a:extLst>
              <a:ext uri="{FF2B5EF4-FFF2-40B4-BE49-F238E27FC236}">
                <a16:creationId xmlns:a16="http://schemas.microsoft.com/office/drawing/2014/main" id="{00000000-0008-0000-8A00-000002000000}"/>
              </a:ext>
            </a:extLst>
          </p:cNvPr>
          <p:cNvGraphicFramePr>
            <a:graphicFrameLocks noGrp="1"/>
          </p:cNvGraphicFramePr>
          <p:nvPr>
            <p:extLst>
              <p:ext uri="{D42A27DB-BD31-4B8C-83A1-F6EECF244321}">
                <p14:modId xmlns:p14="http://schemas.microsoft.com/office/powerpoint/2010/main" val="1112264564"/>
              </p:ext>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1214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Institutional Financial Health</a:t>
            </a:r>
          </a:p>
        </p:txBody>
      </p:sp>
      <p:sp>
        <p:nvSpPr>
          <p:cNvPr id="3" name="Content Placeholder 2"/>
          <p:cNvSpPr>
            <a:spLocks noGrp="1"/>
          </p:cNvSpPr>
          <p:nvPr>
            <p:ph idx="1"/>
          </p:nvPr>
        </p:nvSpPr>
        <p:spPr/>
        <p:txBody>
          <a:bodyPr/>
          <a:lstStyle/>
          <a:p>
            <a:r>
              <a:rPr lang="en-US" dirty="0"/>
              <a:t>Enrollment</a:t>
            </a:r>
          </a:p>
          <a:p>
            <a:r>
              <a:rPr lang="en-US" dirty="0"/>
              <a:t>Discount Rates</a:t>
            </a:r>
          </a:p>
          <a:p>
            <a:r>
              <a:rPr lang="en-US" dirty="0"/>
              <a:t>Family Ability to Pay</a:t>
            </a:r>
          </a:p>
          <a:p>
            <a:pPr lvl="1"/>
            <a:r>
              <a:rPr lang="en-US" dirty="0"/>
              <a:t>Need</a:t>
            </a:r>
          </a:p>
          <a:p>
            <a:pPr lvl="1"/>
            <a:r>
              <a:rPr lang="en-US" dirty="0"/>
              <a:t>Wealth</a:t>
            </a:r>
          </a:p>
          <a:p>
            <a:r>
              <a:rPr lang="en-US" dirty="0"/>
              <a:t>Net Tuition Revenue</a:t>
            </a:r>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34</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2717359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sp>
        <p:nvSpPr>
          <p:cNvPr id="4" name="TextBox 3"/>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5" name="Chart 4">
            <a:extLst>
              <a:ext uri="{FF2B5EF4-FFF2-40B4-BE49-F238E27FC236}">
                <a16:creationId xmlns:a16="http://schemas.microsoft.com/office/drawing/2014/main" id="{00000000-0008-0000-2600-000002000000}"/>
              </a:ext>
            </a:extLst>
          </p:cNvPr>
          <p:cNvGraphicFramePr>
            <a:graphicFrameLocks noGrp="1"/>
          </p:cNvGraphicFramePr>
          <p:nvPr>
            <p:extLst>
              <p:ext uri="{D42A27DB-BD31-4B8C-83A1-F6EECF244321}">
                <p14:modId xmlns:p14="http://schemas.microsoft.com/office/powerpoint/2010/main" val="1153379350"/>
              </p:ext>
            </p:extLst>
          </p:nvPr>
        </p:nvGraphicFramePr>
        <p:xfrm>
          <a:off x="0" y="304800"/>
          <a:ext cx="9144000" cy="5818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1393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graphicFrame>
        <p:nvGraphicFramePr>
          <p:cNvPr id="4" name="Chart 3">
            <a:extLst>
              <a:ext uri="{FF2B5EF4-FFF2-40B4-BE49-F238E27FC236}">
                <a16:creationId xmlns:a16="http://schemas.microsoft.com/office/drawing/2014/main" id="{00000000-0008-0000-2A00-000002000000}"/>
              </a:ext>
            </a:extLst>
          </p:cNvPr>
          <p:cNvGraphicFramePr>
            <a:graphicFrameLocks noGrp="1"/>
          </p:cNvGraphicFramePr>
          <p:nvPr>
            <p:extLst>
              <p:ext uri="{D42A27DB-BD31-4B8C-83A1-F6EECF244321}">
                <p14:modId xmlns:p14="http://schemas.microsoft.com/office/powerpoint/2010/main" val="2622486885"/>
              </p:ext>
            </p:extLst>
          </p:nvPr>
        </p:nvGraphicFramePr>
        <p:xfrm>
          <a:off x="0" y="228601"/>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6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1AA9A02-FEBA-41DD-99A3-380385494DC4}" type="slidenum">
              <a:rPr lang="en-US" smtClean="0"/>
              <a:pPr>
                <a:defRPr/>
              </a:pPr>
              <a:t>37</a:t>
            </a:fld>
            <a:endParaRPr lang="en-US" dirty="0"/>
          </a:p>
        </p:txBody>
      </p:sp>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graphicFrame>
        <p:nvGraphicFramePr>
          <p:cNvPr id="7" name="Chart 6">
            <a:extLst>
              <a:ext uri="{FF2B5EF4-FFF2-40B4-BE49-F238E27FC236}">
                <a16:creationId xmlns:a16="http://schemas.microsoft.com/office/drawing/2014/main" id="{00000000-0008-0000-2E00-000002000000}"/>
              </a:ext>
            </a:extLst>
          </p:cNvPr>
          <p:cNvGraphicFramePr>
            <a:graphicFrameLocks noGrp="1"/>
          </p:cNvGraphicFramePr>
          <p:nvPr>
            <p:extLst>
              <p:ext uri="{D42A27DB-BD31-4B8C-83A1-F6EECF244321}">
                <p14:modId xmlns:p14="http://schemas.microsoft.com/office/powerpoint/2010/main" val="494722209"/>
              </p:ext>
            </p:extLst>
          </p:nvPr>
        </p:nvGraphicFramePr>
        <p:xfrm>
          <a:off x="0" y="228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9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3400"/>
            <a:ext cx="6400800" cy="1600200"/>
          </a:xfrm>
          <a:noFill/>
        </p:spPr>
        <p:txBody>
          <a:bodyPr/>
          <a:lstStyle/>
          <a:p>
            <a:pPr eaLnBrk="1" hangingPunct="1"/>
            <a:r>
              <a:rPr lang="en-US" sz="3200" dirty="0"/>
              <a:t>Percentage of 2018-19 Institutional Gift Aid (IGA) that is “funded” </a:t>
            </a:r>
            <a:r>
              <a:rPr lang="en-US" sz="2000" dirty="0"/>
              <a:t>(see p. 41)</a:t>
            </a:r>
          </a:p>
        </p:txBody>
      </p:sp>
      <p:sp>
        <p:nvSpPr>
          <p:cNvPr id="37891" name="Rectangle 3"/>
          <p:cNvSpPr>
            <a:spLocks noGrp="1" noChangeArrowheads="1"/>
          </p:cNvSpPr>
          <p:nvPr>
            <p:ph type="body" idx="1"/>
          </p:nvPr>
        </p:nvSpPr>
        <p:spPr>
          <a:xfrm>
            <a:off x="838200" y="2408238"/>
            <a:ext cx="7848600" cy="3687762"/>
          </a:xfrm>
        </p:spPr>
        <p:txBody>
          <a:bodyPr/>
          <a:lstStyle/>
          <a:p>
            <a:pPr eaLnBrk="1" hangingPunct="1"/>
            <a:r>
              <a:rPr lang="en-US" sz="2400" dirty="0"/>
              <a:t>The typical (median) school reports that 4.9% of institutional gift aid (not including tuition remission) has a specific funding source (endowed or restricted).</a:t>
            </a:r>
          </a:p>
          <a:p>
            <a:pPr lvl="1" eaLnBrk="1" hangingPunct="1"/>
            <a:r>
              <a:rPr lang="en-US" sz="2400" dirty="0"/>
              <a:t>  </a:t>
            </a:r>
            <a:r>
              <a:rPr lang="en-US" sz="2000" dirty="0"/>
              <a:t>6 schools report that over 15% of IGA is funded.</a:t>
            </a:r>
          </a:p>
          <a:p>
            <a:pPr lvl="1" eaLnBrk="1" hangingPunct="1"/>
            <a:r>
              <a:rPr lang="en-US" sz="2000" dirty="0"/>
              <a:t>  3 schools report between 10-15% of IGA is funded</a:t>
            </a:r>
          </a:p>
          <a:p>
            <a:pPr lvl="1" eaLnBrk="1" hangingPunct="1"/>
            <a:r>
              <a:rPr lang="en-US" sz="2000" dirty="0"/>
              <a:t>21 schools report between 5.0-9.9% of IGA is funded</a:t>
            </a:r>
          </a:p>
          <a:p>
            <a:pPr lvl="1" eaLnBrk="1" hangingPunct="1"/>
            <a:r>
              <a:rPr lang="en-US" sz="2000" dirty="0"/>
              <a:t>30 schools report that less than 5% of IGA is funded</a:t>
            </a:r>
            <a:endParaRPr lang="en-US" sz="2400" dirty="0"/>
          </a:p>
        </p:txBody>
      </p:sp>
      <p:pic>
        <p:nvPicPr>
          <p:cNvPr id="37892" name="Picture 4" descr="j0428063"/>
          <p:cNvPicPr>
            <a:picLocks noChangeAspect="1" noChangeArrowheads="1"/>
          </p:cNvPicPr>
          <p:nvPr/>
        </p:nvPicPr>
        <p:blipFill>
          <a:blip r:embed="rId3" cstate="print"/>
          <a:srcRect/>
          <a:stretch>
            <a:fillRect/>
          </a:stretch>
        </p:blipFill>
        <p:spPr bwMode="auto">
          <a:xfrm>
            <a:off x="6934200" y="228600"/>
            <a:ext cx="1981200" cy="1622425"/>
          </a:xfrm>
          <a:prstGeom prst="rect">
            <a:avLst/>
          </a:prstGeom>
          <a:noFill/>
          <a:ln w="9525">
            <a:noFill/>
            <a:miter lim="800000"/>
            <a:headEnd/>
            <a:tailEnd/>
          </a:ln>
        </p:spPr>
      </p:pic>
      <p:sp>
        <p:nvSpPr>
          <p:cNvPr id="37894" name="Date Placeholder 6"/>
          <p:cNvSpPr>
            <a:spLocks noGrp="1"/>
          </p:cNvSpPr>
          <p:nvPr>
            <p:ph type="dt" sz="quarter" idx="2"/>
          </p:nvPr>
        </p:nvSpPr>
        <p:spPr>
          <a:xfrm>
            <a:off x="381000" y="6534150"/>
            <a:ext cx="8077200" cy="323850"/>
          </a:xfrm>
          <a:prstGeom prst="rect">
            <a:avLst/>
          </a:prstGeom>
          <a:noFill/>
        </p:spPr>
        <p:txBody>
          <a:bodyPr/>
          <a:lstStyle/>
          <a:p>
            <a:r>
              <a:rPr lang="en-US" dirty="0"/>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cxnSp>
        <p:nvCxnSpPr>
          <p:cNvPr id="4" name="Straight Arrow Connector 3">
            <a:extLst>
              <a:ext uri="{FF2B5EF4-FFF2-40B4-BE49-F238E27FC236}">
                <a16:creationId xmlns:a16="http://schemas.microsoft.com/office/drawing/2014/main" id="{5D574BB6-FAD2-4932-B596-688435C76DEB}"/>
              </a:ext>
            </a:extLst>
          </p:cNvPr>
          <p:cNvCxnSpPr/>
          <p:nvPr/>
        </p:nvCxnSpPr>
        <p:spPr bwMode="auto">
          <a:xfrm flipH="1" flipV="1">
            <a:off x="7467600" y="3429000"/>
            <a:ext cx="304800"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29160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1200-000002000000}"/>
              </a:ext>
            </a:extLst>
          </p:cNvPr>
          <p:cNvGraphicFramePr>
            <a:graphicFrameLocks noGrp="1"/>
          </p:cNvGraphicFramePr>
          <p:nvPr>
            <p:extLst>
              <p:ext uri="{D42A27DB-BD31-4B8C-83A1-F6EECF244321}">
                <p14:modId xmlns:p14="http://schemas.microsoft.com/office/powerpoint/2010/main" val="3460122264"/>
              </p:ext>
            </p:extLst>
          </p:nvPr>
        </p:nvGraphicFramePr>
        <p:xfrm>
          <a:off x="0" y="304800"/>
          <a:ext cx="9144000" cy="581885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3D48A7D-C1A7-405F-A9D3-9879A27D6CD7}"/>
              </a:ext>
            </a:extLst>
          </p:cNvPr>
          <p:cNvSpPr txBox="1"/>
          <p:nvPr/>
        </p:nvSpPr>
        <p:spPr>
          <a:xfrm rot="19017526">
            <a:off x="8210835" y="5386646"/>
            <a:ext cx="685800" cy="215444"/>
          </a:xfrm>
          <a:prstGeom prst="rect">
            <a:avLst/>
          </a:prstGeom>
          <a:noFill/>
        </p:spPr>
        <p:txBody>
          <a:bodyPr wrap="square" rtlCol="0">
            <a:spAutoFit/>
          </a:bodyPr>
          <a:lstStyle/>
          <a:p>
            <a:r>
              <a:rPr lang="en-US" sz="800" dirty="0"/>
              <a:t>Estimated</a:t>
            </a:r>
          </a:p>
        </p:txBody>
      </p:sp>
    </p:spTree>
    <p:extLst>
      <p:ext uri="{BB962C8B-B14F-4D97-AF65-F5344CB8AC3E}">
        <p14:creationId xmlns:p14="http://schemas.microsoft.com/office/powerpoint/2010/main" val="160776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06A9C6-78F6-4639-8BFE-1A1D31D8E38F}"/>
              </a:ext>
            </a:extLst>
          </p:cNvPr>
          <p:cNvPicPr>
            <a:picLocks noChangeAspect="1"/>
          </p:cNvPicPr>
          <p:nvPr/>
        </p:nvPicPr>
        <p:blipFill rotWithShape="1">
          <a:blip r:embed="rId3"/>
          <a:srcRect l="5833" t="47037" r="47887"/>
          <a:stretch/>
        </p:blipFill>
        <p:spPr>
          <a:xfrm>
            <a:off x="0" y="228600"/>
            <a:ext cx="9143999" cy="5886110"/>
          </a:xfrm>
          <a:prstGeom prst="rect">
            <a:avLst/>
          </a:prstGeom>
        </p:spPr>
      </p:pic>
      <p:sp>
        <p:nvSpPr>
          <p:cNvPr id="18437" name="Date Placeholder 4"/>
          <p:cNvSpPr>
            <a:spLocks noGrp="1"/>
          </p:cNvSpPr>
          <p:nvPr>
            <p:ph type="dt" sz="half" idx="2"/>
          </p:nvPr>
        </p:nvSpPr>
        <p:spPr>
          <a:xfrm>
            <a:off x="381000" y="6534150"/>
            <a:ext cx="8153400" cy="323850"/>
          </a:xfrm>
          <a:prstGeom prst="rect">
            <a:avLst/>
          </a:prstGeom>
          <a:noFill/>
        </p:spPr>
        <p:txBody>
          <a:bodyPr/>
          <a:lstStyle/>
          <a:p>
            <a:r>
              <a:rPr lang="en-US" dirty="0"/>
              <a:t>2019 Bethel Study – Trends in Affordability &amp; Institutional Health – 2.12.2020</a:t>
            </a:r>
          </a:p>
        </p:txBody>
      </p:sp>
      <p:sp>
        <p:nvSpPr>
          <p:cNvPr id="2" name="TextBox 1"/>
          <p:cNvSpPr txBox="1"/>
          <p:nvPr/>
        </p:nvSpPr>
        <p:spPr>
          <a:xfrm>
            <a:off x="7696199" y="5841781"/>
            <a:ext cx="1447800" cy="246221"/>
          </a:xfrm>
          <a:prstGeom prst="rect">
            <a:avLst/>
          </a:prstGeom>
          <a:noFill/>
        </p:spPr>
        <p:txBody>
          <a:bodyPr wrap="square" rtlCol="0">
            <a:spAutoFit/>
          </a:bodyPr>
          <a:lstStyle/>
          <a:p>
            <a:r>
              <a:rPr lang="en-US" sz="1000" dirty="0">
                <a:solidFill>
                  <a:srgbClr val="FFFFCC"/>
                </a:solidFill>
              </a:rPr>
              <a:t>http://batchgeo.com/</a:t>
            </a:r>
          </a:p>
        </p:txBody>
      </p:sp>
      <p:sp>
        <p:nvSpPr>
          <p:cNvPr id="18434" name="Rectangle 2"/>
          <p:cNvSpPr>
            <a:spLocks noGrp="1" noChangeArrowheads="1"/>
          </p:cNvSpPr>
          <p:nvPr>
            <p:ph type="title"/>
          </p:nvPr>
        </p:nvSpPr>
        <p:spPr>
          <a:xfrm>
            <a:off x="466725" y="337633"/>
            <a:ext cx="8229600" cy="498080"/>
          </a:xfrm>
          <a:noFill/>
        </p:spPr>
        <p:txBody>
          <a:bodyPr/>
          <a:lstStyle/>
          <a:p>
            <a:pPr eaLnBrk="1" hangingPunct="1"/>
            <a:r>
              <a:rPr lang="en-US" sz="3200" dirty="0">
                <a:solidFill>
                  <a:schemeClr val="tx1"/>
                </a:solidFill>
              </a:rPr>
              <a:t>60 Participants – Nov. 19</a:t>
            </a:r>
          </a:p>
        </p:txBody>
      </p:sp>
    </p:spTree>
    <p:extLst>
      <p:ext uri="{BB962C8B-B14F-4D97-AF65-F5344CB8AC3E}">
        <p14:creationId xmlns:p14="http://schemas.microsoft.com/office/powerpoint/2010/main" val="3932452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sz="3200" dirty="0"/>
              <a:t>“Target” Unfunded Discount Rate for 2019-20 New Students</a:t>
            </a:r>
            <a:r>
              <a:rPr lang="en-US" sz="2000" dirty="0"/>
              <a:t> (see p. 129)</a:t>
            </a:r>
            <a:endParaRPr lang="en-US" sz="32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45464076"/>
              </p:ext>
            </p:extLst>
          </p:nvPr>
        </p:nvGraphicFramePr>
        <p:xfrm>
          <a:off x="457200" y="1600200"/>
          <a:ext cx="8229600" cy="24942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42743024"/>
                    </a:ext>
                  </a:extLst>
                </a:gridCol>
                <a:gridCol w="2057400">
                  <a:extLst>
                    <a:ext uri="{9D8B030D-6E8A-4147-A177-3AD203B41FA5}">
                      <a16:colId xmlns:a16="http://schemas.microsoft.com/office/drawing/2014/main" val="3534772334"/>
                    </a:ext>
                  </a:extLst>
                </a:gridCol>
                <a:gridCol w="2057400">
                  <a:extLst>
                    <a:ext uri="{9D8B030D-6E8A-4147-A177-3AD203B41FA5}">
                      <a16:colId xmlns:a16="http://schemas.microsoft.com/office/drawing/2014/main" val="67484161"/>
                    </a:ext>
                  </a:extLst>
                </a:gridCol>
                <a:gridCol w="2057400">
                  <a:extLst>
                    <a:ext uri="{9D8B030D-6E8A-4147-A177-3AD203B41FA5}">
                      <a16:colId xmlns:a16="http://schemas.microsoft.com/office/drawing/2014/main" val="529521324"/>
                    </a:ext>
                  </a:extLst>
                </a:gridCol>
              </a:tblGrid>
              <a:tr h="370840">
                <a:tc>
                  <a:txBody>
                    <a:bodyPr/>
                    <a:lstStyle/>
                    <a:p>
                      <a:endParaRPr lang="en-US" dirty="0"/>
                    </a:p>
                  </a:txBody>
                  <a:tcPr/>
                </a:tc>
                <a:tc>
                  <a:txBody>
                    <a:bodyPr/>
                    <a:lstStyle/>
                    <a:p>
                      <a:pPr algn="ctr"/>
                      <a:r>
                        <a:rPr lang="en-US" dirty="0"/>
                        <a:t>New Student Target Rate</a:t>
                      </a:r>
                    </a:p>
                  </a:txBody>
                  <a:tcPr/>
                </a:tc>
                <a:tc>
                  <a:txBody>
                    <a:bodyPr/>
                    <a:lstStyle/>
                    <a:p>
                      <a:pPr algn="ctr"/>
                      <a:r>
                        <a:rPr lang="en-US" dirty="0"/>
                        <a:t>All Student Estimated Rate</a:t>
                      </a:r>
                    </a:p>
                  </a:txBody>
                  <a:tcPr/>
                </a:tc>
                <a:tc>
                  <a:txBody>
                    <a:bodyPr/>
                    <a:lstStyle/>
                    <a:p>
                      <a:pPr algn="ctr"/>
                      <a:r>
                        <a:rPr lang="en-US" dirty="0"/>
                        <a:t>Gap</a:t>
                      </a:r>
                    </a:p>
                  </a:txBody>
                  <a:tcPr/>
                </a:tc>
                <a:extLst>
                  <a:ext uri="{0D108BD9-81ED-4DB2-BD59-A6C34878D82A}">
                    <a16:rowId xmlns:a16="http://schemas.microsoft.com/office/drawing/2014/main" val="3899800021"/>
                  </a:ext>
                </a:extLst>
              </a:tr>
              <a:tr h="370840">
                <a:tc>
                  <a:txBody>
                    <a:bodyPr/>
                    <a:lstStyle/>
                    <a:p>
                      <a:r>
                        <a:rPr lang="en-US" dirty="0"/>
                        <a:t>Minimum</a:t>
                      </a:r>
                    </a:p>
                  </a:txBody>
                  <a:tcPr/>
                </a:tc>
                <a:tc>
                  <a:txBody>
                    <a:bodyPr/>
                    <a:lstStyle/>
                    <a:p>
                      <a:pPr algn="ctr"/>
                      <a:r>
                        <a:rPr lang="en-US" dirty="0"/>
                        <a:t>21.0%</a:t>
                      </a:r>
                    </a:p>
                  </a:txBody>
                  <a:tcPr/>
                </a:tc>
                <a:tc>
                  <a:txBody>
                    <a:bodyPr/>
                    <a:lstStyle/>
                    <a:p>
                      <a:pPr algn="ctr"/>
                      <a:r>
                        <a:rPr lang="en-US" dirty="0"/>
                        <a:t>18.0%</a:t>
                      </a:r>
                    </a:p>
                  </a:txBody>
                  <a:tcPr/>
                </a:tc>
                <a:tc>
                  <a:txBody>
                    <a:bodyPr/>
                    <a:lstStyle/>
                    <a:p>
                      <a:pPr algn="ctr"/>
                      <a:r>
                        <a:rPr lang="en-US" dirty="0"/>
                        <a:t>+3.0 Points</a:t>
                      </a:r>
                    </a:p>
                  </a:txBody>
                  <a:tcPr/>
                </a:tc>
                <a:extLst>
                  <a:ext uri="{0D108BD9-81ED-4DB2-BD59-A6C34878D82A}">
                    <a16:rowId xmlns:a16="http://schemas.microsoft.com/office/drawing/2014/main" val="353876473"/>
                  </a:ext>
                </a:extLst>
              </a:tr>
              <a:tr h="370840">
                <a:tc>
                  <a:txBody>
                    <a:bodyPr/>
                    <a:lstStyle/>
                    <a:p>
                      <a:r>
                        <a:rPr lang="en-US" dirty="0"/>
                        <a:t>First Quartile</a:t>
                      </a:r>
                    </a:p>
                  </a:txBody>
                  <a:tcPr/>
                </a:tc>
                <a:tc>
                  <a:txBody>
                    <a:bodyPr/>
                    <a:lstStyle/>
                    <a:p>
                      <a:pPr algn="ctr"/>
                      <a:r>
                        <a:rPr lang="en-US" dirty="0"/>
                        <a:t>45.0%</a:t>
                      </a:r>
                    </a:p>
                  </a:txBody>
                  <a:tcPr/>
                </a:tc>
                <a:tc>
                  <a:txBody>
                    <a:bodyPr/>
                    <a:lstStyle/>
                    <a:p>
                      <a:pPr algn="ctr"/>
                      <a:r>
                        <a:rPr lang="en-US" dirty="0"/>
                        <a:t>41.8%</a:t>
                      </a:r>
                    </a:p>
                  </a:txBody>
                  <a:tcPr/>
                </a:tc>
                <a:tc>
                  <a:txBody>
                    <a:bodyPr/>
                    <a:lstStyle/>
                    <a:p>
                      <a:pPr algn="ctr"/>
                      <a:r>
                        <a:rPr lang="en-US" dirty="0"/>
                        <a:t>+3.2 Points</a:t>
                      </a:r>
                    </a:p>
                  </a:txBody>
                  <a:tcPr/>
                </a:tc>
                <a:extLst>
                  <a:ext uri="{0D108BD9-81ED-4DB2-BD59-A6C34878D82A}">
                    <a16:rowId xmlns:a16="http://schemas.microsoft.com/office/drawing/2014/main" val="807109527"/>
                  </a:ext>
                </a:extLst>
              </a:tr>
              <a:tr h="370840">
                <a:tc>
                  <a:txBody>
                    <a:bodyPr/>
                    <a:lstStyle/>
                    <a:p>
                      <a:r>
                        <a:rPr lang="en-US" dirty="0"/>
                        <a:t>Median</a:t>
                      </a:r>
                    </a:p>
                  </a:txBody>
                  <a:tcPr/>
                </a:tc>
                <a:tc>
                  <a:txBody>
                    <a:bodyPr/>
                    <a:lstStyle/>
                    <a:p>
                      <a:pPr algn="ctr"/>
                      <a:r>
                        <a:rPr lang="en-US" dirty="0"/>
                        <a:t>51.9%</a:t>
                      </a:r>
                    </a:p>
                  </a:txBody>
                  <a:tcPr/>
                </a:tc>
                <a:tc>
                  <a:txBody>
                    <a:bodyPr/>
                    <a:lstStyle/>
                    <a:p>
                      <a:pPr algn="ctr"/>
                      <a:r>
                        <a:rPr lang="en-US" dirty="0"/>
                        <a:t>46.7%</a:t>
                      </a:r>
                    </a:p>
                  </a:txBody>
                  <a:tcPr/>
                </a:tc>
                <a:tc>
                  <a:txBody>
                    <a:bodyPr/>
                    <a:lstStyle/>
                    <a:p>
                      <a:pPr algn="ctr"/>
                      <a:r>
                        <a:rPr lang="en-US" dirty="0"/>
                        <a:t>+5.2 Points</a:t>
                      </a:r>
                    </a:p>
                  </a:txBody>
                  <a:tcPr/>
                </a:tc>
                <a:extLst>
                  <a:ext uri="{0D108BD9-81ED-4DB2-BD59-A6C34878D82A}">
                    <a16:rowId xmlns:a16="http://schemas.microsoft.com/office/drawing/2014/main" val="2905552638"/>
                  </a:ext>
                </a:extLst>
              </a:tr>
              <a:tr h="370840">
                <a:tc>
                  <a:txBody>
                    <a:bodyPr/>
                    <a:lstStyle/>
                    <a:p>
                      <a:r>
                        <a:rPr lang="en-US" dirty="0"/>
                        <a:t>Third Quartile</a:t>
                      </a:r>
                    </a:p>
                  </a:txBody>
                  <a:tcPr/>
                </a:tc>
                <a:tc>
                  <a:txBody>
                    <a:bodyPr/>
                    <a:lstStyle/>
                    <a:p>
                      <a:pPr algn="ctr"/>
                      <a:r>
                        <a:rPr lang="en-US" dirty="0"/>
                        <a:t>55.2%</a:t>
                      </a:r>
                    </a:p>
                  </a:txBody>
                  <a:tcPr/>
                </a:tc>
                <a:tc>
                  <a:txBody>
                    <a:bodyPr/>
                    <a:lstStyle/>
                    <a:p>
                      <a:pPr algn="ctr"/>
                      <a:r>
                        <a:rPr lang="en-US" dirty="0"/>
                        <a:t>49.4%</a:t>
                      </a:r>
                    </a:p>
                  </a:txBody>
                  <a:tcPr/>
                </a:tc>
                <a:tc>
                  <a:txBody>
                    <a:bodyPr/>
                    <a:lstStyle/>
                    <a:p>
                      <a:pPr algn="ctr"/>
                      <a:r>
                        <a:rPr lang="en-US" dirty="0"/>
                        <a:t>+5.8 Points</a:t>
                      </a:r>
                    </a:p>
                  </a:txBody>
                  <a:tcPr/>
                </a:tc>
                <a:extLst>
                  <a:ext uri="{0D108BD9-81ED-4DB2-BD59-A6C34878D82A}">
                    <a16:rowId xmlns:a16="http://schemas.microsoft.com/office/drawing/2014/main" val="3856508286"/>
                  </a:ext>
                </a:extLst>
              </a:tr>
              <a:tr h="370840">
                <a:tc>
                  <a:txBody>
                    <a:bodyPr/>
                    <a:lstStyle/>
                    <a:p>
                      <a:r>
                        <a:rPr lang="en-US" dirty="0"/>
                        <a:t>Maximum</a:t>
                      </a:r>
                    </a:p>
                  </a:txBody>
                  <a:tcPr/>
                </a:tc>
                <a:tc>
                  <a:txBody>
                    <a:bodyPr/>
                    <a:lstStyle/>
                    <a:p>
                      <a:pPr algn="ctr"/>
                      <a:r>
                        <a:rPr lang="en-US" dirty="0"/>
                        <a:t>65.0%</a:t>
                      </a:r>
                    </a:p>
                  </a:txBody>
                  <a:tcPr/>
                </a:tc>
                <a:tc>
                  <a:txBody>
                    <a:bodyPr/>
                    <a:lstStyle/>
                    <a:p>
                      <a:pPr algn="ctr"/>
                      <a:r>
                        <a:rPr lang="en-US" dirty="0"/>
                        <a:t>63.6%</a:t>
                      </a:r>
                    </a:p>
                  </a:txBody>
                  <a:tcPr/>
                </a:tc>
                <a:tc>
                  <a:txBody>
                    <a:bodyPr/>
                    <a:lstStyle/>
                    <a:p>
                      <a:pPr algn="ctr"/>
                      <a:r>
                        <a:rPr lang="en-US" dirty="0"/>
                        <a:t>+1.4 Points</a:t>
                      </a:r>
                    </a:p>
                  </a:txBody>
                  <a:tcPr/>
                </a:tc>
                <a:extLst>
                  <a:ext uri="{0D108BD9-81ED-4DB2-BD59-A6C34878D82A}">
                    <a16:rowId xmlns:a16="http://schemas.microsoft.com/office/drawing/2014/main" val="523767398"/>
                  </a:ext>
                </a:extLst>
              </a:tr>
            </a:tbl>
          </a:graphicData>
        </a:graphic>
      </p:graphicFrame>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AA9A02-FEBA-41DD-99A3-380385494DC4}"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Date Placeholder 2"/>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7" name="TextBox 6"/>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
        <p:nvSpPr>
          <p:cNvPr id="8" name="Oval 7">
            <a:extLst>
              <a:ext uri="{FF2B5EF4-FFF2-40B4-BE49-F238E27FC236}">
                <a16:creationId xmlns:a16="http://schemas.microsoft.com/office/drawing/2014/main" id="{FB66FA8F-E6CD-4872-8EDD-F2A6A29FCD37}"/>
              </a:ext>
            </a:extLst>
          </p:cNvPr>
          <p:cNvSpPr/>
          <p:nvPr/>
        </p:nvSpPr>
        <p:spPr bwMode="auto">
          <a:xfrm>
            <a:off x="2667000" y="3048000"/>
            <a:ext cx="17526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5C8354E5-3B63-45D0-988A-D430EEC791EF}"/>
              </a:ext>
            </a:extLst>
          </p:cNvPr>
          <p:cNvSpPr txBox="1"/>
          <p:nvPr/>
        </p:nvSpPr>
        <p:spPr>
          <a:xfrm>
            <a:off x="762000" y="4343400"/>
            <a:ext cx="6477000" cy="369332"/>
          </a:xfrm>
          <a:prstGeom prst="rect">
            <a:avLst/>
          </a:prstGeom>
          <a:noFill/>
        </p:spPr>
        <p:txBody>
          <a:bodyPr wrap="square" rtlCol="0">
            <a:spAutoFit/>
          </a:bodyPr>
          <a:lstStyle/>
          <a:p>
            <a:r>
              <a:rPr lang="en-US" b="0" dirty="0"/>
              <a:t>CCCU Median New Student Target Rate was 50% in 2018-19.</a:t>
            </a:r>
          </a:p>
        </p:txBody>
      </p:sp>
    </p:spTree>
    <p:extLst>
      <p:ext uri="{BB962C8B-B14F-4D97-AF65-F5344CB8AC3E}">
        <p14:creationId xmlns:p14="http://schemas.microsoft.com/office/powerpoint/2010/main" val="3063614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4" name="TextBox 3"/>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6" name="Chart 5">
            <a:extLst>
              <a:ext uri="{FF2B5EF4-FFF2-40B4-BE49-F238E27FC236}">
                <a16:creationId xmlns:a16="http://schemas.microsoft.com/office/drawing/2014/main" id="{00000000-0008-0000-AD00-000002000000}"/>
              </a:ext>
            </a:extLst>
          </p:cNvPr>
          <p:cNvGraphicFramePr>
            <a:graphicFrameLocks noGrp="1"/>
          </p:cNvGraphicFramePr>
          <p:nvPr>
            <p:extLst>
              <p:ext uri="{D42A27DB-BD31-4B8C-83A1-F6EECF244321}">
                <p14:modId xmlns:p14="http://schemas.microsoft.com/office/powerpoint/2010/main" val="2626551864"/>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8668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DB00-000002000000}"/>
              </a:ext>
            </a:extLst>
          </p:cNvPr>
          <p:cNvGraphicFramePr>
            <a:graphicFrameLocks noGrp="1"/>
          </p:cNvGraphicFramePr>
          <p:nvPr>
            <p:extLst>
              <p:ext uri="{D42A27DB-BD31-4B8C-83A1-F6EECF244321}">
                <p14:modId xmlns:p14="http://schemas.microsoft.com/office/powerpoint/2010/main" val="4071418535"/>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8880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a:lstStyle/>
          <a:p>
            <a:pPr eaLnBrk="1" hangingPunct="1"/>
            <a:r>
              <a:rPr lang="en-US" sz="3600" dirty="0"/>
              <a:t>Price compared with Family Wealth </a:t>
            </a:r>
            <a:br>
              <a:rPr lang="en-US" sz="3600" dirty="0"/>
            </a:br>
            <a:r>
              <a:rPr lang="en-US" sz="1800" dirty="0"/>
              <a:t>(see p. 157ff.)</a:t>
            </a:r>
            <a:endParaRPr lang="en-US" sz="2000" dirty="0"/>
          </a:p>
        </p:txBody>
      </p:sp>
      <p:sp>
        <p:nvSpPr>
          <p:cNvPr id="65539" name="Rectangle 3"/>
          <p:cNvSpPr>
            <a:spLocks noGrp="1" noChangeArrowheads="1"/>
          </p:cNvSpPr>
          <p:nvPr>
            <p:ph type="body" sz="half" idx="1"/>
          </p:nvPr>
        </p:nvSpPr>
        <p:spPr>
          <a:xfrm>
            <a:off x="457200" y="1600200"/>
            <a:ext cx="8153400" cy="4525963"/>
          </a:xfrm>
        </p:spPr>
        <p:txBody>
          <a:bodyPr/>
          <a:lstStyle/>
          <a:p>
            <a:pPr eaLnBrk="1" hangingPunct="1"/>
            <a:r>
              <a:rPr lang="en-US" sz="2800" dirty="0"/>
              <a:t>The "wealth index" is an approximate measurement of expected parent contribution from non-independent student families (whether or not they show need).</a:t>
            </a:r>
          </a:p>
          <a:p>
            <a:pPr eaLnBrk="1" hangingPunct="1"/>
            <a:endParaRPr lang="en-US" sz="2800" dirty="0"/>
          </a:p>
          <a:p>
            <a:pPr eaLnBrk="1" hangingPunct="1"/>
            <a:r>
              <a:rPr lang="en-US" sz="2800" dirty="0"/>
              <a:t>A positive variance means that, compared to other reporting schools, families are wealthier than the norm.</a:t>
            </a:r>
          </a:p>
        </p:txBody>
      </p:sp>
      <p:sp>
        <p:nvSpPr>
          <p:cNvPr id="65543" name="Date Placeholder 7"/>
          <p:cNvSpPr>
            <a:spLocks noGrp="1"/>
          </p:cNvSpPr>
          <p:nvPr>
            <p:ph type="dt" sz="quarter" idx="12"/>
          </p:nvPr>
        </p:nvSpPr>
        <p:spPr>
          <a:xfrm>
            <a:off x="381000" y="6534150"/>
            <a:ext cx="8077200" cy="323850"/>
          </a:xfrm>
          <a:prstGeom prst="rect">
            <a:avLst/>
          </a:prstGeom>
          <a:noFill/>
        </p:spPr>
        <p:txBody>
          <a:bodyPr/>
          <a:lstStyle/>
          <a:p>
            <a:r>
              <a:rPr lang="en-US" dirty="0"/>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3262358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65A48-D836-4A36-828C-BB52708EC7F7}"/>
              </a:ext>
            </a:extLst>
          </p:cNvPr>
          <p:cNvSpPr>
            <a:spLocks noGrp="1"/>
          </p:cNvSpPr>
          <p:nvPr>
            <p:ph type="title"/>
          </p:nvPr>
        </p:nvSpPr>
        <p:spPr>
          <a:xfrm>
            <a:off x="457200" y="274638"/>
            <a:ext cx="8229600" cy="451783"/>
          </a:xfrm>
        </p:spPr>
        <p:txBody>
          <a:bodyPr/>
          <a:lstStyle/>
          <a:p>
            <a:r>
              <a:rPr lang="en-US" sz="2800" dirty="0"/>
              <a:t>Price Compared with Family Wealth: 2018-19</a:t>
            </a:r>
          </a:p>
        </p:txBody>
      </p:sp>
      <p:graphicFrame>
        <p:nvGraphicFramePr>
          <p:cNvPr id="7" name="Chart 6">
            <a:extLst>
              <a:ext uri="{FF2B5EF4-FFF2-40B4-BE49-F238E27FC236}">
                <a16:creationId xmlns:a16="http://schemas.microsoft.com/office/drawing/2014/main" id="{D8C2ACE3-5E61-4008-889F-CD6995CEA7D4}"/>
              </a:ext>
            </a:extLst>
          </p:cNvPr>
          <p:cNvGraphicFramePr>
            <a:graphicFrameLocks noGrp="1"/>
          </p:cNvGraphicFramePr>
          <p:nvPr>
            <p:extLst/>
          </p:nvPr>
        </p:nvGraphicFramePr>
        <p:xfrm>
          <a:off x="0" y="726421"/>
          <a:ext cx="9144000" cy="5369579"/>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2"/>
          </p:nvPr>
        </p:nvSpPr>
        <p:spPr/>
        <p:txBody>
          <a:bodyPr/>
          <a:lstStyle/>
          <a:p>
            <a:pPr>
              <a:defRPr/>
            </a:pPr>
            <a:r>
              <a:rPr lang="en-US" dirty="0"/>
              <a:t>2019 Bethel Study – Trends in Affordability &amp; Institutional Health – 2.12.2020</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3161754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6" name="Chart 5">
            <a:extLst>
              <a:ext uri="{FF2B5EF4-FFF2-40B4-BE49-F238E27FC236}">
                <a16:creationId xmlns:a16="http://schemas.microsoft.com/office/drawing/2014/main" id="{00000000-0008-0000-B600-000002000000}"/>
              </a:ext>
            </a:extLst>
          </p:cNvPr>
          <p:cNvGraphicFramePr>
            <a:graphicFrameLocks noGrp="1"/>
          </p:cNvGraphicFramePr>
          <p:nvPr>
            <p:extLst>
              <p:ext uri="{D42A27DB-BD31-4B8C-83A1-F6EECF244321}">
                <p14:modId xmlns:p14="http://schemas.microsoft.com/office/powerpoint/2010/main" val="2422613626"/>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0533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860259915"/>
              </p:ext>
            </p:extLst>
          </p:nvPr>
        </p:nvGraphicFramePr>
        <p:xfrm>
          <a:off x="0" y="277142"/>
          <a:ext cx="9144000" cy="5895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4194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8" name="Chart 7">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360307872"/>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944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hart 6">
            <a:extLst>
              <a:ext uri="{FF2B5EF4-FFF2-40B4-BE49-F238E27FC236}">
                <a16:creationId xmlns:a16="http://schemas.microsoft.com/office/drawing/2014/main" id="{00000000-0008-0000-9A00-000002000000}"/>
              </a:ext>
            </a:extLst>
          </p:cNvPr>
          <p:cNvGraphicFramePr>
            <a:graphicFrameLocks noGrp="1"/>
          </p:cNvGraphicFramePr>
          <p:nvPr>
            <p:extLst>
              <p:ext uri="{D42A27DB-BD31-4B8C-83A1-F6EECF244321}">
                <p14:modId xmlns:p14="http://schemas.microsoft.com/office/powerpoint/2010/main" val="1490814103"/>
              </p:ext>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1383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Trends in Affordability &amp; Institutional Health – 2.12.2020</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hart 6">
            <a:extLst>
              <a:ext uri="{FF2B5EF4-FFF2-40B4-BE49-F238E27FC236}">
                <a16:creationId xmlns:a16="http://schemas.microsoft.com/office/drawing/2014/main" id="{00000000-0008-0000-9A00-000002000000}"/>
              </a:ext>
            </a:extLst>
          </p:cNvPr>
          <p:cNvGraphicFramePr>
            <a:graphicFrameLocks noGrp="1"/>
          </p:cNvGraphicFramePr>
          <p:nvPr>
            <p:extLst>
              <p:ext uri="{D42A27DB-BD31-4B8C-83A1-F6EECF244321}">
                <p14:modId xmlns:p14="http://schemas.microsoft.com/office/powerpoint/2010/main" val="1095609789"/>
              </p:ext>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254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Profile of Responding Schools </a:t>
            </a:r>
            <a:br>
              <a:rPr lang="en-US" dirty="0"/>
            </a:br>
            <a:r>
              <a:rPr lang="en-US" sz="2400" dirty="0"/>
              <a:t>(see p. 3)</a:t>
            </a:r>
          </a:p>
        </p:txBody>
      </p:sp>
      <p:sp>
        <p:nvSpPr>
          <p:cNvPr id="3" name="Content Placeholder 2"/>
          <p:cNvSpPr>
            <a:spLocks noGrp="1"/>
          </p:cNvSpPr>
          <p:nvPr>
            <p:ph sz="half" idx="1"/>
          </p:nvPr>
        </p:nvSpPr>
        <p:spPr>
          <a:xfrm>
            <a:off x="457200" y="1600200"/>
            <a:ext cx="4191000" cy="4525963"/>
          </a:xfrm>
        </p:spPr>
        <p:txBody>
          <a:bodyPr/>
          <a:lstStyle/>
          <a:p>
            <a:r>
              <a:rPr lang="en-US" sz="2000" dirty="0"/>
              <a:t>60 Schools in Cohort</a:t>
            </a:r>
          </a:p>
          <a:p>
            <a:r>
              <a:rPr lang="en-US" sz="2000" dirty="0"/>
              <a:t>CCCU Members</a:t>
            </a:r>
          </a:p>
          <a:p>
            <a:pPr lvl="1"/>
            <a:r>
              <a:rPr lang="en-US" sz="1600" dirty="0"/>
              <a:t>Governing Member 87% (52/60)</a:t>
            </a:r>
          </a:p>
          <a:p>
            <a:pPr lvl="1"/>
            <a:r>
              <a:rPr lang="en-US" sz="1600" dirty="0"/>
              <a:t>Associate Member 10% (6/60)</a:t>
            </a:r>
          </a:p>
          <a:p>
            <a:pPr lvl="1"/>
            <a:r>
              <a:rPr lang="en-US" sz="1600" dirty="0"/>
              <a:t>Collaborative Partner 3% (2/60)</a:t>
            </a:r>
          </a:p>
          <a:p>
            <a:r>
              <a:rPr lang="en-US" sz="2000" dirty="0"/>
              <a:t>NASFAA Members</a:t>
            </a:r>
          </a:p>
          <a:p>
            <a:pPr lvl="1"/>
            <a:r>
              <a:rPr lang="en-US" sz="1600" dirty="0"/>
              <a:t>Yes 95% (57/60)</a:t>
            </a:r>
          </a:p>
          <a:p>
            <a:pPr lvl="1"/>
            <a:r>
              <a:rPr lang="en-US" sz="1600" dirty="0"/>
              <a:t>No 5% (3/60)</a:t>
            </a:r>
          </a:p>
          <a:p>
            <a:r>
              <a:rPr lang="en-US" sz="2000" dirty="0"/>
              <a:t>29 Schools participated in the 5 most recent CCCU Financial Aid surveys (down 8 from last year) </a:t>
            </a:r>
          </a:p>
          <a:p>
            <a:r>
              <a:rPr lang="en-US" sz="2000" dirty="0"/>
              <a:t>9 Schools have participated in all 21 CCCU Fin Aid surveys!</a:t>
            </a:r>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5</a:t>
            </a:fld>
            <a:endParaRPr lang="en-US" dirty="0"/>
          </a:p>
        </p:txBody>
      </p:sp>
      <p:sp>
        <p:nvSpPr>
          <p:cNvPr id="6" name="Date Placeholder 5"/>
          <p:cNvSpPr>
            <a:spLocks noGrp="1"/>
          </p:cNvSpPr>
          <p:nvPr>
            <p:ph type="dt" sz="half" idx="12"/>
          </p:nvPr>
        </p:nvSpPr>
        <p:spPr/>
        <p:txBody>
          <a:bodyPr/>
          <a:lstStyle/>
          <a:p>
            <a:pPr>
              <a:defRPr/>
            </a:pPr>
            <a:r>
              <a:rPr lang="en-US" dirty="0"/>
              <a:t>2019 Bethel Study – Trends in Affordability &amp; Institutional Health – 2.12.2020</a:t>
            </a:r>
          </a:p>
        </p:txBody>
      </p:sp>
      <p:pic>
        <p:nvPicPr>
          <p:cNvPr id="7" name="Picture 91"/>
          <p:cNvPicPr>
            <a:picLocks noChangeAspect="1" noChangeArrowheads="1"/>
          </p:cNvPicPr>
          <p:nvPr/>
        </p:nvPicPr>
        <p:blipFill>
          <a:blip r:embed="rId3" cstate="print"/>
          <a:srcRect/>
          <a:stretch>
            <a:fillRect/>
          </a:stretch>
        </p:blipFill>
        <p:spPr bwMode="auto">
          <a:xfrm>
            <a:off x="4839324" y="1600200"/>
            <a:ext cx="3847475" cy="4267200"/>
          </a:xfrm>
          <a:prstGeom prst="rect">
            <a:avLst/>
          </a:prstGeom>
          <a:noFill/>
          <a:ln w="9525">
            <a:noFill/>
            <a:miter lim="800000"/>
            <a:headEnd/>
            <a:tailEnd/>
          </a:ln>
        </p:spPr>
      </p:pic>
    </p:spTree>
    <p:extLst>
      <p:ext uri="{BB962C8B-B14F-4D97-AF65-F5344CB8AC3E}">
        <p14:creationId xmlns:p14="http://schemas.microsoft.com/office/powerpoint/2010/main" val="4097039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Takeaways</a:t>
            </a:r>
          </a:p>
        </p:txBody>
      </p:sp>
      <p:sp>
        <p:nvSpPr>
          <p:cNvPr id="3" name="Content Placeholder 2"/>
          <p:cNvSpPr>
            <a:spLocks noGrp="1"/>
          </p:cNvSpPr>
          <p:nvPr>
            <p:ph idx="1"/>
          </p:nvPr>
        </p:nvSpPr>
        <p:spPr>
          <a:xfrm>
            <a:off x="457200" y="1600200"/>
            <a:ext cx="8458200" cy="4525963"/>
          </a:xfrm>
        </p:spPr>
        <p:txBody>
          <a:bodyPr/>
          <a:lstStyle/>
          <a:p>
            <a:pPr marL="457200" indent="-457200">
              <a:buFont typeface="+mj-lt"/>
              <a:buAutoNum type="arabicPeriod"/>
            </a:pPr>
            <a:r>
              <a:rPr lang="en-US" sz="2000" dirty="0"/>
              <a:t>From FY03-FY19 Traditional undergrad enrollment flat or declining at most CCCU schools</a:t>
            </a:r>
          </a:p>
          <a:p>
            <a:pPr marL="457200" indent="-457200">
              <a:buFont typeface="+mj-lt"/>
              <a:buAutoNum type="arabicPeriod"/>
            </a:pPr>
            <a:r>
              <a:rPr lang="en-US" sz="2000" dirty="0"/>
              <a:t>Since 2014-15, YOY change in net tuition revenue from traditional undergraduate programs declined at half of CCCU institutions</a:t>
            </a:r>
          </a:p>
          <a:p>
            <a:pPr marL="457200" indent="-457200">
              <a:buFont typeface="+mj-lt"/>
              <a:buAutoNum type="arabicPeriod"/>
            </a:pPr>
            <a:r>
              <a:rPr lang="en-US" sz="2000" dirty="0"/>
              <a:t>Families ability to pay was flat from FY08-FY15 while median tuition increased by 30% over this time</a:t>
            </a:r>
          </a:p>
          <a:p>
            <a:pPr marL="457200" indent="-457200">
              <a:buFont typeface="+mj-lt"/>
              <a:buAutoNum type="arabicPeriod"/>
            </a:pPr>
            <a:r>
              <a:rPr lang="en-US" sz="2000" dirty="0"/>
              <a:t>Institutions’ massive investment in unfunded institutional gift aid has not resulted in increased net tuition revenue at most CCCU schools</a:t>
            </a:r>
          </a:p>
          <a:p>
            <a:endParaRPr lang="en-US" sz="2000" dirty="0"/>
          </a:p>
          <a:p>
            <a:endParaRPr lang="en-US" sz="2000" dirty="0"/>
          </a:p>
          <a:p>
            <a:endParaRPr lang="en-US" sz="2000"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50</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1166929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208D-F5FA-4C98-9ED8-24A478F42EEB}"/>
              </a:ext>
            </a:extLst>
          </p:cNvPr>
          <p:cNvSpPr>
            <a:spLocks noGrp="1"/>
          </p:cNvSpPr>
          <p:nvPr>
            <p:ph type="title"/>
          </p:nvPr>
        </p:nvSpPr>
        <p:spPr/>
        <p:txBody>
          <a:bodyPr/>
          <a:lstStyle/>
          <a:p>
            <a:r>
              <a:rPr lang="en-US" sz="3200" dirty="0"/>
              <a:t>14 schools had more Aggregate Net Tuition Revenue in 2018-19 than in 2013-14</a:t>
            </a:r>
          </a:p>
        </p:txBody>
      </p:sp>
      <p:sp>
        <p:nvSpPr>
          <p:cNvPr id="3" name="Content Placeholder 2">
            <a:extLst>
              <a:ext uri="{FF2B5EF4-FFF2-40B4-BE49-F238E27FC236}">
                <a16:creationId xmlns:a16="http://schemas.microsoft.com/office/drawing/2014/main" id="{77A091C4-2DCA-4033-9526-28356F8F2BEF}"/>
              </a:ext>
            </a:extLst>
          </p:cNvPr>
          <p:cNvSpPr>
            <a:spLocks noGrp="1"/>
          </p:cNvSpPr>
          <p:nvPr>
            <p:ph idx="1"/>
          </p:nvPr>
        </p:nvSpPr>
        <p:spPr/>
        <p:txBody>
          <a:bodyPr/>
          <a:lstStyle/>
          <a:p>
            <a:r>
              <a:rPr lang="en-US" sz="2000" dirty="0"/>
              <a:t>The financial aid office reported to Enrollment in 12-13 at 43% of these schools</a:t>
            </a:r>
          </a:p>
          <a:p>
            <a:r>
              <a:rPr lang="en-US" sz="2000" dirty="0"/>
              <a:t>The unfunded discount rate increased 3.29 points from 1314 to 1819</a:t>
            </a:r>
          </a:p>
          <a:p>
            <a:r>
              <a:rPr lang="en-US" sz="2000" dirty="0"/>
              <a:t>The enrollment (trad UG FISAP) increased by an average of 7 students (only 5 of the 14 schools had larger trad UG enrollment in 1819 than in 1314)</a:t>
            </a:r>
          </a:p>
          <a:p>
            <a:r>
              <a:rPr lang="en-US" sz="2000" dirty="0"/>
              <a:t>The average net price per student increased by an average of $2,401 (11.5%)</a:t>
            </a:r>
          </a:p>
          <a:p>
            <a:r>
              <a:rPr lang="en-US" sz="2000" dirty="0"/>
              <a:t>FT FY Tuition and Fees increased by an average of $5,192 (20.8%)</a:t>
            </a:r>
          </a:p>
        </p:txBody>
      </p:sp>
      <p:sp>
        <p:nvSpPr>
          <p:cNvPr id="4" name="Slide Number Placeholder 3">
            <a:extLst>
              <a:ext uri="{FF2B5EF4-FFF2-40B4-BE49-F238E27FC236}">
                <a16:creationId xmlns:a16="http://schemas.microsoft.com/office/drawing/2014/main" id="{0D0F8782-F883-41D7-A086-710B25753A22}"/>
              </a:ext>
            </a:extLst>
          </p:cNvPr>
          <p:cNvSpPr>
            <a:spLocks noGrp="1"/>
          </p:cNvSpPr>
          <p:nvPr>
            <p:ph type="sldNum" sz="quarter" idx="11"/>
          </p:nvPr>
        </p:nvSpPr>
        <p:spPr/>
        <p:txBody>
          <a:bodyPr/>
          <a:lstStyle/>
          <a:p>
            <a:pPr>
              <a:defRPr/>
            </a:pPr>
            <a:fld id="{ECFADBEC-7A62-4AE8-993A-250B47762FB0}" type="slidenum">
              <a:rPr lang="en-US" smtClean="0"/>
              <a:pPr>
                <a:defRPr/>
              </a:pPr>
              <a:t>51</a:t>
            </a:fld>
            <a:endParaRPr lang="en-US" dirty="0"/>
          </a:p>
        </p:txBody>
      </p:sp>
      <p:sp>
        <p:nvSpPr>
          <p:cNvPr id="5" name="Date Placeholder 4">
            <a:extLst>
              <a:ext uri="{FF2B5EF4-FFF2-40B4-BE49-F238E27FC236}">
                <a16:creationId xmlns:a16="http://schemas.microsoft.com/office/drawing/2014/main" id="{EFECB65E-F8DC-4A6F-B559-AC7ADAA77421}"/>
              </a:ext>
            </a:extLst>
          </p:cNvPr>
          <p:cNvSpPr>
            <a:spLocks noGrp="1"/>
          </p:cNvSpPr>
          <p:nvPr>
            <p:ph type="dt" sz="half" idx="2"/>
          </p:nvPr>
        </p:nvSpPr>
        <p:spPr/>
        <p:txBody>
          <a:bodyPr/>
          <a:lstStyle/>
          <a:p>
            <a:pPr>
              <a:defRPr/>
            </a:pPr>
            <a:r>
              <a:rPr lang="en-US" dirty="0"/>
              <a:t>2019 Bethel Study – Trends in Affordability &amp; Institutional Health – 2.12.2020</a:t>
            </a:r>
          </a:p>
        </p:txBody>
      </p:sp>
      <p:sp>
        <p:nvSpPr>
          <p:cNvPr id="6" name="TextBox 5">
            <a:extLst>
              <a:ext uri="{FF2B5EF4-FFF2-40B4-BE49-F238E27FC236}">
                <a16:creationId xmlns:a16="http://schemas.microsoft.com/office/drawing/2014/main" id="{4388F2EA-7F19-42AE-A4A1-3641A6B9A9D2}"/>
              </a:ext>
            </a:extLst>
          </p:cNvPr>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3966847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1D81-CC49-4AD1-87E4-65D99D8C6BE3}"/>
              </a:ext>
            </a:extLst>
          </p:cNvPr>
          <p:cNvSpPr>
            <a:spLocks noGrp="1"/>
          </p:cNvSpPr>
          <p:nvPr>
            <p:ph type="title"/>
          </p:nvPr>
        </p:nvSpPr>
        <p:spPr/>
        <p:txBody>
          <a:bodyPr/>
          <a:lstStyle/>
          <a:p>
            <a:r>
              <a:rPr lang="en-US" sz="3200" dirty="0"/>
              <a:t>24 schools had less Aggregate Net Tuition Revenue in 2018-19 than in 2013-14 </a:t>
            </a:r>
          </a:p>
        </p:txBody>
      </p:sp>
      <p:sp>
        <p:nvSpPr>
          <p:cNvPr id="3" name="Content Placeholder 2">
            <a:extLst>
              <a:ext uri="{FF2B5EF4-FFF2-40B4-BE49-F238E27FC236}">
                <a16:creationId xmlns:a16="http://schemas.microsoft.com/office/drawing/2014/main" id="{93022B3A-262F-48E7-B3D7-7FD6F3C02220}"/>
              </a:ext>
            </a:extLst>
          </p:cNvPr>
          <p:cNvSpPr>
            <a:spLocks noGrp="1"/>
          </p:cNvSpPr>
          <p:nvPr>
            <p:ph idx="1"/>
          </p:nvPr>
        </p:nvSpPr>
        <p:spPr/>
        <p:txBody>
          <a:bodyPr/>
          <a:lstStyle/>
          <a:p>
            <a:r>
              <a:rPr lang="en-US" sz="2400" dirty="0"/>
              <a:t>The financial aid office reported to Enrollment in 12-13 at 71% of these schools</a:t>
            </a:r>
          </a:p>
          <a:p>
            <a:r>
              <a:rPr lang="en-US" sz="2400" dirty="0"/>
              <a:t>The unfunded discount rate increased 6.14 points from 1314 to 1819</a:t>
            </a:r>
          </a:p>
          <a:p>
            <a:r>
              <a:rPr lang="en-US" sz="2400" dirty="0"/>
              <a:t>The enrollment (trad UG FISAP) decreased by an average of 135 students</a:t>
            </a:r>
          </a:p>
          <a:p>
            <a:r>
              <a:rPr lang="en-US" sz="2400" dirty="0"/>
              <a:t>The average net price per student increased by an average of $1,765 (8.6%)</a:t>
            </a:r>
          </a:p>
          <a:p>
            <a:r>
              <a:rPr lang="en-US" sz="2400" dirty="0"/>
              <a:t>FT FY Tuition and Fees increased by an average of $3,874 (15.2%)</a:t>
            </a:r>
          </a:p>
        </p:txBody>
      </p:sp>
      <p:sp>
        <p:nvSpPr>
          <p:cNvPr id="4" name="Slide Number Placeholder 3">
            <a:extLst>
              <a:ext uri="{FF2B5EF4-FFF2-40B4-BE49-F238E27FC236}">
                <a16:creationId xmlns:a16="http://schemas.microsoft.com/office/drawing/2014/main" id="{9E87EBFE-2FF1-4155-9D62-6EFD7643BBAC}"/>
              </a:ext>
            </a:extLst>
          </p:cNvPr>
          <p:cNvSpPr>
            <a:spLocks noGrp="1"/>
          </p:cNvSpPr>
          <p:nvPr>
            <p:ph type="sldNum" sz="quarter" idx="11"/>
          </p:nvPr>
        </p:nvSpPr>
        <p:spPr/>
        <p:txBody>
          <a:bodyPr/>
          <a:lstStyle/>
          <a:p>
            <a:pPr>
              <a:defRPr/>
            </a:pPr>
            <a:fld id="{ECFADBEC-7A62-4AE8-993A-250B47762FB0}" type="slidenum">
              <a:rPr lang="en-US" smtClean="0"/>
              <a:pPr>
                <a:defRPr/>
              </a:pPr>
              <a:t>52</a:t>
            </a:fld>
            <a:endParaRPr lang="en-US" dirty="0"/>
          </a:p>
        </p:txBody>
      </p:sp>
      <p:sp>
        <p:nvSpPr>
          <p:cNvPr id="5" name="Date Placeholder 4">
            <a:extLst>
              <a:ext uri="{FF2B5EF4-FFF2-40B4-BE49-F238E27FC236}">
                <a16:creationId xmlns:a16="http://schemas.microsoft.com/office/drawing/2014/main" id="{43A9FEF3-24C2-4BBE-89DB-D54666C48411}"/>
              </a:ext>
            </a:extLst>
          </p:cNvPr>
          <p:cNvSpPr>
            <a:spLocks noGrp="1"/>
          </p:cNvSpPr>
          <p:nvPr>
            <p:ph type="dt" sz="half" idx="2"/>
          </p:nvPr>
        </p:nvSpPr>
        <p:spPr/>
        <p:txBody>
          <a:bodyPr/>
          <a:lstStyle/>
          <a:p>
            <a:pPr>
              <a:defRPr/>
            </a:pPr>
            <a:r>
              <a:rPr lang="en-US" dirty="0"/>
              <a:t>2019 Bethel Study – Trends in Affordability &amp; Institutional Health – 2.12.2020</a:t>
            </a:r>
          </a:p>
        </p:txBody>
      </p:sp>
      <p:sp>
        <p:nvSpPr>
          <p:cNvPr id="6" name="TextBox 5">
            <a:extLst>
              <a:ext uri="{FF2B5EF4-FFF2-40B4-BE49-F238E27FC236}">
                <a16:creationId xmlns:a16="http://schemas.microsoft.com/office/drawing/2014/main" id="{448E628E-B7BD-4310-8CF1-78894CC996C3}"/>
              </a:ext>
            </a:extLst>
          </p:cNvPr>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1897030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36CB-95C8-4585-A0B1-A0D805306C0B}"/>
              </a:ext>
            </a:extLst>
          </p:cNvPr>
          <p:cNvSpPr>
            <a:spLocks noGrp="1"/>
          </p:cNvSpPr>
          <p:nvPr>
            <p:ph type="title"/>
          </p:nvPr>
        </p:nvSpPr>
        <p:spPr/>
        <p:txBody>
          <a:bodyPr/>
          <a:lstStyle/>
          <a:p>
            <a:r>
              <a:rPr lang="en-US" sz="4000" dirty="0"/>
              <a:t>Aggregate NTR Summary</a:t>
            </a:r>
            <a:endParaRPr lang="en-US" sz="3200" dirty="0"/>
          </a:p>
        </p:txBody>
      </p:sp>
      <p:sp>
        <p:nvSpPr>
          <p:cNvPr id="3" name="Content Placeholder 2">
            <a:extLst>
              <a:ext uri="{FF2B5EF4-FFF2-40B4-BE49-F238E27FC236}">
                <a16:creationId xmlns:a16="http://schemas.microsoft.com/office/drawing/2014/main" id="{95B729EA-DEF0-4002-9779-96BEFA64C552}"/>
              </a:ext>
            </a:extLst>
          </p:cNvPr>
          <p:cNvSpPr>
            <a:spLocks noGrp="1"/>
          </p:cNvSpPr>
          <p:nvPr>
            <p:ph idx="1"/>
          </p:nvPr>
        </p:nvSpPr>
        <p:spPr/>
        <p:txBody>
          <a:bodyPr/>
          <a:lstStyle/>
          <a:p>
            <a:r>
              <a:rPr lang="en-US" sz="2800" dirty="0"/>
              <a:t>Schools whose aggregate net tuition revenue increased from FY14 to FY19 were more likely to… </a:t>
            </a:r>
          </a:p>
          <a:p>
            <a:pPr lvl="1"/>
            <a:r>
              <a:rPr lang="en-US" sz="2400" u="sng" dirty="0"/>
              <a:t>constrain growth in unfunded discount rate</a:t>
            </a:r>
            <a:r>
              <a:rPr lang="en-US" sz="2400" dirty="0"/>
              <a:t>, and </a:t>
            </a:r>
          </a:p>
          <a:p>
            <a:pPr lvl="1"/>
            <a:r>
              <a:rPr lang="en-US" sz="2400" u="sng" dirty="0"/>
              <a:t>pass along a greater percent of tuition increases </a:t>
            </a:r>
            <a:r>
              <a:rPr lang="en-US" sz="2400" dirty="0"/>
              <a:t>to students and families… </a:t>
            </a:r>
          </a:p>
          <a:p>
            <a:r>
              <a:rPr lang="en-US" sz="2800" dirty="0"/>
              <a:t>than schools whose aggregate net tuition revenue declined over the same period.</a:t>
            </a:r>
          </a:p>
        </p:txBody>
      </p:sp>
      <p:sp>
        <p:nvSpPr>
          <p:cNvPr id="4" name="Slide Number Placeholder 3">
            <a:extLst>
              <a:ext uri="{FF2B5EF4-FFF2-40B4-BE49-F238E27FC236}">
                <a16:creationId xmlns:a16="http://schemas.microsoft.com/office/drawing/2014/main" id="{CB4DE875-761E-45CC-BF8C-5B70E000CA68}"/>
              </a:ext>
            </a:extLst>
          </p:cNvPr>
          <p:cNvSpPr>
            <a:spLocks noGrp="1"/>
          </p:cNvSpPr>
          <p:nvPr>
            <p:ph type="sldNum" sz="quarter" idx="11"/>
          </p:nvPr>
        </p:nvSpPr>
        <p:spPr/>
        <p:txBody>
          <a:bodyPr/>
          <a:lstStyle/>
          <a:p>
            <a:pPr>
              <a:defRPr/>
            </a:pPr>
            <a:fld id="{ECFADBEC-7A62-4AE8-993A-250B47762FB0}" type="slidenum">
              <a:rPr lang="en-US" smtClean="0"/>
              <a:pPr>
                <a:defRPr/>
              </a:pPr>
              <a:t>53</a:t>
            </a:fld>
            <a:endParaRPr lang="en-US" dirty="0"/>
          </a:p>
        </p:txBody>
      </p:sp>
      <p:sp>
        <p:nvSpPr>
          <p:cNvPr id="5" name="Date Placeholder 4">
            <a:extLst>
              <a:ext uri="{FF2B5EF4-FFF2-40B4-BE49-F238E27FC236}">
                <a16:creationId xmlns:a16="http://schemas.microsoft.com/office/drawing/2014/main" id="{DB447B1C-462D-4AC5-9613-43AC123DCBED}"/>
              </a:ext>
            </a:extLst>
          </p:cNvPr>
          <p:cNvSpPr>
            <a:spLocks noGrp="1"/>
          </p:cNvSpPr>
          <p:nvPr>
            <p:ph type="dt" sz="half" idx="2"/>
          </p:nvPr>
        </p:nvSpPr>
        <p:spPr/>
        <p:txBody>
          <a:bodyPr/>
          <a:lstStyle/>
          <a:p>
            <a:pPr>
              <a:defRPr/>
            </a:pPr>
            <a:r>
              <a:rPr lang="en-US" dirty="0"/>
              <a:t>2019 Bethel Study – Trends in Affordability &amp; Institutional Health – 2.12.2020</a:t>
            </a:r>
          </a:p>
        </p:txBody>
      </p:sp>
      <p:sp>
        <p:nvSpPr>
          <p:cNvPr id="6" name="TextBox 5">
            <a:extLst>
              <a:ext uri="{FF2B5EF4-FFF2-40B4-BE49-F238E27FC236}">
                <a16:creationId xmlns:a16="http://schemas.microsoft.com/office/drawing/2014/main" id="{9EA0BFE4-500E-434B-86D1-5CB5FF6FEB68}"/>
              </a:ext>
            </a:extLst>
          </p:cNvPr>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954426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3600" dirty="0"/>
              <a:t>Impact of Loss of Government Funds</a:t>
            </a:r>
          </a:p>
        </p:txBody>
      </p:sp>
      <p:sp>
        <p:nvSpPr>
          <p:cNvPr id="3" name="Content Placeholder 2"/>
          <p:cNvSpPr>
            <a:spLocks noGrp="1"/>
          </p:cNvSpPr>
          <p:nvPr>
            <p:ph idx="1"/>
          </p:nvPr>
        </p:nvSpPr>
        <p:spPr>
          <a:xfrm>
            <a:off x="457200" y="1600200"/>
            <a:ext cx="8458200" cy="4525963"/>
          </a:xfrm>
        </p:spPr>
        <p:txBody>
          <a:bodyPr/>
          <a:lstStyle/>
          <a:p>
            <a:r>
              <a:rPr lang="en-US" sz="2000" dirty="0"/>
              <a:t>Loss of government grants would have a varied impact on Christian colleges</a:t>
            </a:r>
          </a:p>
          <a:p>
            <a:pPr lvl="1"/>
            <a:r>
              <a:rPr lang="en-US" sz="1600" dirty="0"/>
              <a:t>Lesser impact on schools enrolling middle- and upper-income families</a:t>
            </a:r>
          </a:p>
          <a:p>
            <a:pPr lvl="1"/>
            <a:r>
              <a:rPr lang="en-US" sz="1600" dirty="0"/>
              <a:t>Severe impact on schools enrolling lower-income families</a:t>
            </a:r>
          </a:p>
          <a:p>
            <a:r>
              <a:rPr lang="en-US" sz="2000" dirty="0"/>
              <a:t>Loss of government loans</a:t>
            </a:r>
          </a:p>
          <a:p>
            <a:pPr lvl="1"/>
            <a:r>
              <a:rPr lang="en-US" sz="1600" dirty="0"/>
              <a:t>Some schools will be able to arrange bank financing to fill the gap</a:t>
            </a:r>
          </a:p>
          <a:p>
            <a:pPr lvl="1"/>
            <a:r>
              <a:rPr lang="en-US" sz="1600" dirty="0"/>
              <a:t>The hardest hit schools are those serving substantial numbers of low-income students from families with low credit ratings</a:t>
            </a:r>
          </a:p>
          <a:p>
            <a:pPr lvl="1"/>
            <a:endParaRPr lang="en-US" sz="1600" dirty="0"/>
          </a:p>
          <a:p>
            <a:r>
              <a:rPr lang="en-US" sz="2000" i="1" dirty="0"/>
              <a:t>Ironically, the </a:t>
            </a:r>
            <a:r>
              <a:rPr lang="en-US" sz="2000" b="1" i="1" dirty="0"/>
              <a:t>biggest losers </a:t>
            </a:r>
            <a:r>
              <a:rPr lang="en-US" sz="2000" i="1" dirty="0"/>
              <a:t>if government aid were curtailed would be the </a:t>
            </a:r>
            <a:r>
              <a:rPr lang="en-US" sz="2000" b="1" i="1" dirty="0"/>
              <a:t>neediest students </a:t>
            </a:r>
            <a:r>
              <a:rPr lang="en-US" sz="2000" i="1" dirty="0"/>
              <a:t>(and the Christian colleges that serve them), the very group that government financial aid programs were designed to help.</a:t>
            </a:r>
          </a:p>
          <a:p>
            <a:endParaRPr lang="en-US" sz="2000" dirty="0"/>
          </a:p>
          <a:p>
            <a:endParaRPr lang="en-US" sz="2000"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54</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1473709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A82391-40F3-447E-ACC6-3091776EAAF2}"/>
              </a:ext>
            </a:extLst>
          </p:cNvPr>
          <p:cNvSpPr>
            <a:spLocks noGrp="1"/>
          </p:cNvSpPr>
          <p:nvPr>
            <p:ph type="sldNum" sz="quarter" idx="11"/>
          </p:nvPr>
        </p:nvSpPr>
        <p:spPr/>
        <p:txBody>
          <a:bodyPr/>
          <a:lstStyle/>
          <a:p>
            <a:pPr>
              <a:defRPr/>
            </a:pPr>
            <a:fld id="{ECFADBEC-7A62-4AE8-993A-250B47762FB0}" type="slidenum">
              <a:rPr lang="en-US" smtClean="0"/>
              <a:pPr>
                <a:defRPr/>
              </a:pPr>
              <a:t>55</a:t>
            </a:fld>
            <a:endParaRPr lang="en-US" dirty="0"/>
          </a:p>
        </p:txBody>
      </p:sp>
      <p:sp>
        <p:nvSpPr>
          <p:cNvPr id="5" name="Date Placeholder 4">
            <a:extLst>
              <a:ext uri="{FF2B5EF4-FFF2-40B4-BE49-F238E27FC236}">
                <a16:creationId xmlns:a16="http://schemas.microsoft.com/office/drawing/2014/main" id="{F996350F-0DFA-4B52-A509-BAEAB5FB9CF6}"/>
              </a:ext>
            </a:extLst>
          </p:cNvPr>
          <p:cNvSpPr>
            <a:spLocks noGrp="1"/>
          </p:cNvSpPr>
          <p:nvPr>
            <p:ph type="dt" sz="half" idx="2"/>
          </p:nvPr>
        </p:nvSpPr>
        <p:spPr/>
        <p:txBody>
          <a:bodyPr/>
          <a:lstStyle/>
          <a:p>
            <a:pPr>
              <a:defRPr/>
            </a:pPr>
            <a:r>
              <a:rPr lang="en-US" dirty="0"/>
              <a:t>2019 Bethel Study – Trends in Affordability &amp; Institutional Health – 2.12.2020</a:t>
            </a:r>
          </a:p>
        </p:txBody>
      </p:sp>
      <p:graphicFrame>
        <p:nvGraphicFramePr>
          <p:cNvPr id="6" name="Chart 5">
            <a:extLst>
              <a:ext uri="{FF2B5EF4-FFF2-40B4-BE49-F238E27FC236}">
                <a16:creationId xmlns:a16="http://schemas.microsoft.com/office/drawing/2014/main" id="{25C0A2FE-E737-423A-81C5-E6614F6B7149}"/>
              </a:ext>
            </a:extLst>
          </p:cNvPr>
          <p:cNvGraphicFramePr>
            <a:graphicFrameLocks noGrp="1"/>
          </p:cNvGraphicFramePr>
          <p:nvPr>
            <p:extLst>
              <p:ext uri="{D42A27DB-BD31-4B8C-83A1-F6EECF244321}">
                <p14:modId xmlns:p14="http://schemas.microsoft.com/office/powerpoint/2010/main" val="1934598596"/>
              </p:ext>
            </p:extLst>
          </p:nvPr>
        </p:nvGraphicFramePr>
        <p:xfrm>
          <a:off x="0" y="228601"/>
          <a:ext cx="9143999"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082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A82391-40F3-447E-ACC6-3091776EAAF2}"/>
              </a:ext>
            </a:extLst>
          </p:cNvPr>
          <p:cNvSpPr>
            <a:spLocks noGrp="1"/>
          </p:cNvSpPr>
          <p:nvPr>
            <p:ph type="sldNum" sz="quarter" idx="11"/>
          </p:nvPr>
        </p:nvSpPr>
        <p:spPr/>
        <p:txBody>
          <a:bodyPr/>
          <a:lstStyle/>
          <a:p>
            <a:pPr>
              <a:defRPr/>
            </a:pPr>
            <a:fld id="{ECFADBEC-7A62-4AE8-993A-250B47762FB0}" type="slidenum">
              <a:rPr lang="en-US" smtClean="0"/>
              <a:pPr>
                <a:defRPr/>
              </a:pPr>
              <a:t>56</a:t>
            </a:fld>
            <a:endParaRPr lang="en-US" dirty="0"/>
          </a:p>
        </p:txBody>
      </p:sp>
      <p:sp>
        <p:nvSpPr>
          <p:cNvPr id="5" name="Date Placeholder 4">
            <a:extLst>
              <a:ext uri="{FF2B5EF4-FFF2-40B4-BE49-F238E27FC236}">
                <a16:creationId xmlns:a16="http://schemas.microsoft.com/office/drawing/2014/main" id="{F996350F-0DFA-4B52-A509-BAEAB5FB9CF6}"/>
              </a:ext>
            </a:extLst>
          </p:cNvPr>
          <p:cNvSpPr>
            <a:spLocks noGrp="1"/>
          </p:cNvSpPr>
          <p:nvPr>
            <p:ph type="dt" sz="half" idx="2"/>
          </p:nvPr>
        </p:nvSpPr>
        <p:spPr/>
        <p:txBody>
          <a:bodyPr/>
          <a:lstStyle/>
          <a:p>
            <a:pPr>
              <a:defRPr/>
            </a:pPr>
            <a:r>
              <a:rPr lang="en-US" dirty="0"/>
              <a:t>2019 Bethel Study – Trends in Affordability &amp; Institutional Health – 2.12.2020</a:t>
            </a:r>
          </a:p>
        </p:txBody>
      </p:sp>
      <p:graphicFrame>
        <p:nvGraphicFramePr>
          <p:cNvPr id="6" name="Chart 5">
            <a:extLst>
              <a:ext uri="{FF2B5EF4-FFF2-40B4-BE49-F238E27FC236}">
                <a16:creationId xmlns:a16="http://schemas.microsoft.com/office/drawing/2014/main" id="{25C0A2FE-E737-423A-81C5-E6614F6B7149}"/>
              </a:ext>
            </a:extLst>
          </p:cNvPr>
          <p:cNvGraphicFramePr>
            <a:graphicFrameLocks noGrp="1"/>
          </p:cNvGraphicFramePr>
          <p:nvPr>
            <p:extLst>
              <p:ext uri="{D42A27DB-BD31-4B8C-83A1-F6EECF244321}">
                <p14:modId xmlns:p14="http://schemas.microsoft.com/office/powerpoint/2010/main" val="3777962031"/>
              </p:ext>
            </p:extLst>
          </p:nvPr>
        </p:nvGraphicFramePr>
        <p:xfrm>
          <a:off x="0" y="228601"/>
          <a:ext cx="9143999"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898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A82391-40F3-447E-ACC6-3091776EAAF2}"/>
              </a:ext>
            </a:extLst>
          </p:cNvPr>
          <p:cNvSpPr>
            <a:spLocks noGrp="1"/>
          </p:cNvSpPr>
          <p:nvPr>
            <p:ph type="sldNum" sz="quarter" idx="11"/>
          </p:nvPr>
        </p:nvSpPr>
        <p:spPr/>
        <p:txBody>
          <a:bodyPr/>
          <a:lstStyle/>
          <a:p>
            <a:pPr>
              <a:defRPr/>
            </a:pPr>
            <a:fld id="{ECFADBEC-7A62-4AE8-993A-250B47762FB0}" type="slidenum">
              <a:rPr lang="en-US" smtClean="0"/>
              <a:pPr>
                <a:defRPr/>
              </a:pPr>
              <a:t>57</a:t>
            </a:fld>
            <a:endParaRPr lang="en-US" dirty="0"/>
          </a:p>
        </p:txBody>
      </p:sp>
      <p:sp>
        <p:nvSpPr>
          <p:cNvPr id="5" name="Date Placeholder 4">
            <a:extLst>
              <a:ext uri="{FF2B5EF4-FFF2-40B4-BE49-F238E27FC236}">
                <a16:creationId xmlns:a16="http://schemas.microsoft.com/office/drawing/2014/main" id="{F996350F-0DFA-4B52-A509-BAEAB5FB9CF6}"/>
              </a:ext>
            </a:extLst>
          </p:cNvPr>
          <p:cNvSpPr>
            <a:spLocks noGrp="1"/>
          </p:cNvSpPr>
          <p:nvPr>
            <p:ph type="dt" sz="half" idx="2"/>
          </p:nvPr>
        </p:nvSpPr>
        <p:spPr/>
        <p:txBody>
          <a:bodyPr/>
          <a:lstStyle/>
          <a:p>
            <a:pPr>
              <a:defRPr/>
            </a:pPr>
            <a:r>
              <a:rPr lang="en-US" dirty="0"/>
              <a:t>2019 Bethel Study – Trends in Affordability &amp; Institutional Health – 2.12.2020</a:t>
            </a:r>
          </a:p>
        </p:txBody>
      </p:sp>
      <p:graphicFrame>
        <p:nvGraphicFramePr>
          <p:cNvPr id="6" name="Chart 5">
            <a:extLst>
              <a:ext uri="{FF2B5EF4-FFF2-40B4-BE49-F238E27FC236}">
                <a16:creationId xmlns:a16="http://schemas.microsoft.com/office/drawing/2014/main" id="{25C0A2FE-E737-423A-81C5-E6614F6B7149}"/>
              </a:ext>
            </a:extLst>
          </p:cNvPr>
          <p:cNvGraphicFramePr>
            <a:graphicFrameLocks noGrp="1"/>
          </p:cNvGraphicFramePr>
          <p:nvPr>
            <p:extLst>
              <p:ext uri="{D42A27DB-BD31-4B8C-83A1-F6EECF244321}">
                <p14:modId xmlns:p14="http://schemas.microsoft.com/office/powerpoint/2010/main" val="2591347593"/>
              </p:ext>
            </p:extLst>
          </p:nvPr>
        </p:nvGraphicFramePr>
        <p:xfrm>
          <a:off x="0" y="228601"/>
          <a:ext cx="9143999"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037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3600" dirty="0"/>
              <a:t>Additional Services Available</a:t>
            </a:r>
          </a:p>
        </p:txBody>
      </p:sp>
      <p:sp>
        <p:nvSpPr>
          <p:cNvPr id="3" name="Content Placeholder 2"/>
          <p:cNvSpPr>
            <a:spLocks noGrp="1"/>
          </p:cNvSpPr>
          <p:nvPr>
            <p:ph idx="1"/>
          </p:nvPr>
        </p:nvSpPr>
        <p:spPr>
          <a:xfrm>
            <a:off x="457200" y="1600200"/>
            <a:ext cx="8458200" cy="4525963"/>
          </a:xfrm>
        </p:spPr>
        <p:txBody>
          <a:bodyPr/>
          <a:lstStyle/>
          <a:p>
            <a:r>
              <a:rPr lang="en-US" sz="2000" dirty="0"/>
              <a:t>Customized version of this presentation</a:t>
            </a:r>
          </a:p>
          <a:p>
            <a:pPr lvl="1"/>
            <a:r>
              <a:rPr lang="en-US" sz="1600" dirty="0"/>
              <a:t>Add your institution to each of the longitudinal slides</a:t>
            </a:r>
          </a:p>
          <a:p>
            <a:pPr lvl="1"/>
            <a:r>
              <a:rPr lang="en-US" sz="1600" dirty="0"/>
              <a:t>Add select peer institutions (if sufficient data is available) of your choosing</a:t>
            </a:r>
          </a:p>
          <a:p>
            <a:pPr lvl="1"/>
            <a:r>
              <a:rPr lang="en-US" sz="1600" dirty="0"/>
              <a:t>Cost is $400 ($250 if you sign up by March 1</a:t>
            </a:r>
            <a:r>
              <a:rPr lang="en-US" sz="1600" baseline="30000" dirty="0"/>
              <a:t>st</a:t>
            </a:r>
            <a:r>
              <a:rPr lang="en-US" sz="1600" dirty="0"/>
              <a:t>)</a:t>
            </a:r>
          </a:p>
          <a:p>
            <a:pPr lvl="1"/>
            <a:r>
              <a:rPr lang="en-US" sz="1600" dirty="0"/>
              <a:t>Email </a:t>
            </a:r>
            <a:r>
              <a:rPr lang="en-US" sz="1600" dirty="0">
                <a:hlinkClick r:id="rId2"/>
              </a:rPr>
              <a:t>jeff-olson@bethel.edu</a:t>
            </a:r>
            <a:r>
              <a:rPr lang="en-US" sz="1600" dirty="0"/>
              <a:t>, including the names of the peer institutions you’d like included</a:t>
            </a:r>
          </a:p>
          <a:p>
            <a:pPr lvl="1"/>
            <a:endParaRPr lang="en-US" sz="1600" dirty="0"/>
          </a:p>
          <a:p>
            <a:r>
              <a:rPr lang="en-US" sz="2000" dirty="0"/>
              <a:t>Consulting</a:t>
            </a:r>
          </a:p>
          <a:p>
            <a:pPr lvl="1"/>
            <a:r>
              <a:rPr lang="en-US" sz="1600" dirty="0"/>
              <a:t>Dan Nelson will present to your leadership team, board of trustees, etc.</a:t>
            </a:r>
          </a:p>
          <a:p>
            <a:pPr lvl="1"/>
            <a:r>
              <a:rPr lang="en-US" sz="1600" dirty="0"/>
              <a:t>Includes customized version of this PowerPoint presentation</a:t>
            </a:r>
          </a:p>
          <a:p>
            <a:pPr lvl="1"/>
            <a:r>
              <a:rPr lang="en-US" sz="1600" dirty="0"/>
              <a:t>Email </a:t>
            </a:r>
            <a:r>
              <a:rPr lang="en-US" sz="1600" dirty="0">
                <a:hlinkClick r:id="rId3"/>
              </a:rPr>
              <a:t>dc-nelson@bethel.edu</a:t>
            </a:r>
            <a:r>
              <a:rPr lang="en-US" sz="1600" dirty="0"/>
              <a:t> for more information</a:t>
            </a:r>
          </a:p>
          <a:p>
            <a:pPr lvl="1"/>
            <a:endParaRPr lang="en-US" sz="1600"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58</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Tree>
    <p:extLst>
      <p:ext uri="{BB962C8B-B14F-4D97-AF65-F5344CB8AC3E}">
        <p14:creationId xmlns:p14="http://schemas.microsoft.com/office/powerpoint/2010/main" val="1939145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a:t>Questions?</a:t>
            </a:r>
          </a:p>
        </p:txBody>
      </p:sp>
      <p:sp>
        <p:nvSpPr>
          <p:cNvPr id="71686" name="Text Placeholder 7"/>
          <p:cNvSpPr>
            <a:spLocks noGrp="1"/>
          </p:cNvSpPr>
          <p:nvPr>
            <p:ph type="body" sz="half" idx="1"/>
          </p:nvPr>
        </p:nvSpPr>
        <p:spPr>
          <a:xfrm>
            <a:off x="457200" y="1417637"/>
            <a:ext cx="4572000" cy="4525963"/>
          </a:xfrm>
        </p:spPr>
        <p:txBody>
          <a:bodyPr/>
          <a:lstStyle/>
          <a:p>
            <a:r>
              <a:rPr lang="en-US" sz="2800" dirty="0"/>
              <a:t>Contact Dan Nelson or Jeff Olson if you have specific questions</a:t>
            </a:r>
          </a:p>
          <a:p>
            <a:pPr lvl="1"/>
            <a:r>
              <a:rPr lang="en-US" sz="2400" dirty="0"/>
              <a:t>dcnelson@bethel.edu</a:t>
            </a:r>
          </a:p>
          <a:p>
            <a:pPr lvl="1"/>
            <a:r>
              <a:rPr lang="en-US" sz="2400" dirty="0"/>
              <a:t>jeff-olson@bethel.edu</a:t>
            </a:r>
          </a:p>
          <a:p>
            <a:endParaRPr lang="en-US" sz="2800" dirty="0"/>
          </a:p>
        </p:txBody>
      </p:sp>
      <p:sp>
        <p:nvSpPr>
          <p:cNvPr id="7"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Trends in Affordability &amp; Institutional Health – 2.12.2020</a:t>
            </a:r>
          </a:p>
        </p:txBody>
      </p:sp>
      <p:pic>
        <p:nvPicPr>
          <p:cNvPr id="3" name="Picture 2" descr="Andrew Fountain - Truth and the Bible | Newlife Church Toronto"/>
          <p:cNvPicPr>
            <a:picLocks noChangeAspect="1"/>
          </p:cNvPicPr>
          <p:nvPr/>
        </p:nvPicPr>
        <p:blipFill rotWithShape="1">
          <a:blip r:embed="rId3">
            <a:extLst>
              <a:ext uri="{28A0092B-C50C-407E-A947-70E740481C1C}">
                <a14:useLocalDpi xmlns:a14="http://schemas.microsoft.com/office/drawing/2010/main" val="0"/>
              </a:ext>
            </a:extLst>
          </a:blip>
          <a:srcRect l="15680" r="10721"/>
          <a:stretch/>
        </p:blipFill>
        <p:spPr>
          <a:xfrm>
            <a:off x="5105400" y="1676400"/>
            <a:ext cx="3505200" cy="3568700"/>
          </a:xfrm>
          <a:prstGeom prst="rect">
            <a:avLst/>
          </a:prstGeom>
        </p:spPr>
      </p:pic>
    </p:spTree>
    <p:extLst>
      <p:ext uri="{BB962C8B-B14F-4D97-AF65-F5344CB8AC3E}">
        <p14:creationId xmlns:p14="http://schemas.microsoft.com/office/powerpoint/2010/main" val="120093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4721"/>
          </a:xfrm>
          <a:noFill/>
        </p:spPr>
        <p:txBody>
          <a:bodyPr/>
          <a:lstStyle/>
          <a:p>
            <a:r>
              <a:rPr lang="en-US" sz="2800" dirty="0"/>
              <a:t>48 Schools Participated in at least </a:t>
            </a:r>
            <a:br>
              <a:rPr lang="en-US" sz="2800" dirty="0"/>
            </a:br>
            <a:r>
              <a:rPr lang="en-US" sz="2800" dirty="0"/>
              <a:t>6 of the last 7 Surveys</a:t>
            </a:r>
            <a:br>
              <a:rPr lang="en-US" sz="2800" dirty="0"/>
            </a:br>
            <a:r>
              <a:rPr lang="en-US" sz="1600" i="1" dirty="0"/>
              <a:t>135 schools participated in at least 1 survey</a:t>
            </a:r>
            <a:endParaRPr lang="en-US" sz="1600" dirty="0"/>
          </a:p>
        </p:txBody>
      </p:sp>
      <p:sp>
        <p:nvSpPr>
          <p:cNvPr id="6" name="Content Placeholder 5"/>
          <p:cNvSpPr>
            <a:spLocks noGrp="1"/>
          </p:cNvSpPr>
          <p:nvPr>
            <p:ph idx="1"/>
          </p:nvPr>
        </p:nvSpPr>
        <p:spPr>
          <a:xfrm>
            <a:off x="76200" y="1371600"/>
            <a:ext cx="3200400" cy="4525963"/>
          </a:xfrm>
        </p:spPr>
        <p:txBody>
          <a:bodyPr/>
          <a:lstStyle/>
          <a:p>
            <a:pPr marL="0" indent="0">
              <a:buNone/>
            </a:pPr>
            <a:r>
              <a:rPr lang="en-US" sz="1500" dirty="0"/>
              <a:t>Asbury Univ., KY</a:t>
            </a:r>
          </a:p>
          <a:p>
            <a:pPr marL="0" indent="0">
              <a:buNone/>
            </a:pPr>
            <a:r>
              <a:rPr lang="en-US" sz="1500" i="1" kern="1200" dirty="0">
                <a:solidFill>
                  <a:srgbClr val="C00000"/>
                </a:solidFill>
              </a:rPr>
              <a:t>Bethel Univ., MN*</a:t>
            </a:r>
          </a:p>
          <a:p>
            <a:pPr marL="0" indent="0">
              <a:buNone/>
            </a:pPr>
            <a:r>
              <a:rPr lang="en-US" sz="1500" dirty="0"/>
              <a:t>Biola Univ., CA</a:t>
            </a:r>
          </a:p>
          <a:p>
            <a:pPr marL="0" indent="0">
              <a:buNone/>
            </a:pPr>
            <a:r>
              <a:rPr lang="en-US" sz="1500" dirty="0"/>
              <a:t>Bluefield Coll., VA</a:t>
            </a:r>
          </a:p>
          <a:p>
            <a:pPr marL="0" indent="0">
              <a:buNone/>
            </a:pPr>
            <a:r>
              <a:rPr lang="en-US" sz="1500" i="1" kern="1200" dirty="0">
                <a:solidFill>
                  <a:srgbClr val="C00000"/>
                </a:solidFill>
              </a:rPr>
              <a:t>Calvin Coll., MI*</a:t>
            </a:r>
          </a:p>
          <a:p>
            <a:pPr marL="0" indent="0">
              <a:buNone/>
            </a:pPr>
            <a:r>
              <a:rPr lang="en-US" sz="1500" dirty="0"/>
              <a:t>Campbellsville Univ., KY</a:t>
            </a:r>
          </a:p>
          <a:p>
            <a:pPr marL="0" indent="0">
              <a:buNone/>
            </a:pPr>
            <a:r>
              <a:rPr lang="en-US" sz="1500" dirty="0"/>
              <a:t>CO Chr. Univ., CO</a:t>
            </a:r>
          </a:p>
          <a:p>
            <a:pPr marL="0" indent="0">
              <a:buNone/>
            </a:pPr>
            <a:r>
              <a:rPr lang="en-US" sz="1500" dirty="0"/>
              <a:t>Corban Univ., OR</a:t>
            </a:r>
          </a:p>
          <a:p>
            <a:pPr marL="0" indent="0">
              <a:buNone/>
            </a:pPr>
            <a:r>
              <a:rPr lang="en-US" sz="1500" dirty="0"/>
              <a:t>Cornerstone Univ., MI</a:t>
            </a:r>
          </a:p>
          <a:p>
            <a:pPr marL="0" indent="0">
              <a:buNone/>
            </a:pPr>
            <a:r>
              <a:rPr lang="en-US" sz="1500" dirty="0"/>
              <a:t>Crown Coll., MN</a:t>
            </a:r>
          </a:p>
          <a:p>
            <a:pPr marL="0" indent="0">
              <a:buNone/>
            </a:pPr>
            <a:r>
              <a:rPr lang="en-US" sz="1500" dirty="0"/>
              <a:t>Dordt Coll., IA</a:t>
            </a:r>
          </a:p>
          <a:p>
            <a:pPr marL="0" indent="0">
              <a:buNone/>
            </a:pPr>
            <a:r>
              <a:rPr lang="en-US" sz="1500" dirty="0"/>
              <a:t>Emmanuel Coll., GA</a:t>
            </a:r>
          </a:p>
          <a:p>
            <a:pPr marL="0" indent="0">
              <a:buNone/>
            </a:pPr>
            <a:r>
              <a:rPr lang="en-US" sz="1500" dirty="0"/>
              <a:t>Evangel Univ., MO</a:t>
            </a:r>
          </a:p>
          <a:p>
            <a:pPr marL="0" indent="0">
              <a:buNone/>
            </a:pPr>
            <a:r>
              <a:rPr lang="en-US" sz="1500" dirty="0"/>
              <a:t>Fresno Pacific Univ., CA</a:t>
            </a:r>
          </a:p>
          <a:p>
            <a:pPr marL="0" indent="0">
              <a:buNone/>
            </a:pPr>
            <a:r>
              <a:rPr lang="en-US" sz="1500" dirty="0"/>
              <a:t>Geneva Coll., PA</a:t>
            </a:r>
          </a:p>
          <a:p>
            <a:pPr marL="0" indent="0">
              <a:buNone/>
            </a:pPr>
            <a:r>
              <a:rPr lang="en-US" sz="1500" dirty="0"/>
              <a:t>George Fox Univ., OR</a:t>
            </a:r>
          </a:p>
          <a:p>
            <a:pPr marL="0" indent="0">
              <a:buNone/>
            </a:pPr>
            <a:r>
              <a:rPr lang="en-US" sz="1500" dirty="0"/>
              <a:t>Gordon Coll., MA</a:t>
            </a:r>
          </a:p>
        </p:txBody>
      </p:sp>
      <p:sp>
        <p:nvSpPr>
          <p:cNvPr id="5" name="Date Placeholder 4"/>
          <p:cNvSpPr>
            <a:spLocks noGrp="1"/>
          </p:cNvSpPr>
          <p:nvPr>
            <p:ph type="dt" sz="half" idx="2"/>
          </p:nvPr>
        </p:nvSpPr>
        <p:spPr/>
        <p:txBody>
          <a:bodyPr/>
          <a:lstStyle/>
          <a:p>
            <a:pPr>
              <a:defRPr/>
            </a:pPr>
            <a:r>
              <a:rPr lang="en-US" dirty="0"/>
              <a:t>2019 Bethel Study – Trends in Affordability &amp; Institutional Health – 2.12.2020</a:t>
            </a:r>
          </a:p>
        </p:txBody>
      </p:sp>
      <p:sp>
        <p:nvSpPr>
          <p:cNvPr id="9" name="Content Placeholder 5">
            <a:extLst>
              <a:ext uri="{FF2B5EF4-FFF2-40B4-BE49-F238E27FC236}">
                <a16:creationId xmlns:a16="http://schemas.microsoft.com/office/drawing/2014/main" id="{F4868394-89A1-4357-B7F1-A2BE094173E1}"/>
              </a:ext>
            </a:extLst>
          </p:cNvPr>
          <p:cNvSpPr txBox="1">
            <a:spLocks/>
          </p:cNvSpPr>
          <p:nvPr/>
        </p:nvSpPr>
        <p:spPr bwMode="auto">
          <a:xfrm>
            <a:off x="2743200" y="1371600"/>
            <a:ext cx="327659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500" b="0" dirty="0"/>
              <a:t>Grace Coll., IN</a:t>
            </a:r>
          </a:p>
          <a:p>
            <a:pPr marL="0" indent="0">
              <a:buNone/>
            </a:pPr>
            <a:r>
              <a:rPr lang="en-US" sz="1500" b="0" dirty="0"/>
              <a:t>Greenville Coll., IL</a:t>
            </a:r>
          </a:p>
          <a:p>
            <a:pPr marL="0" indent="0">
              <a:buNone/>
            </a:pPr>
            <a:r>
              <a:rPr lang="en-US" sz="1500" b="0" dirty="0"/>
              <a:t>Hope International Univ., CA</a:t>
            </a:r>
          </a:p>
          <a:p>
            <a:pPr marL="0" indent="0">
              <a:buNone/>
            </a:pPr>
            <a:r>
              <a:rPr lang="en-US" sz="1500" b="0" i="1" dirty="0">
                <a:solidFill>
                  <a:srgbClr val="C00000"/>
                </a:solidFill>
              </a:rPr>
              <a:t>Houghton Coll., NY*</a:t>
            </a:r>
          </a:p>
          <a:p>
            <a:pPr marL="0" indent="0">
              <a:buNone/>
            </a:pPr>
            <a:r>
              <a:rPr lang="en-US" sz="1500" b="0" dirty="0"/>
              <a:t>Huntington Univ., IN</a:t>
            </a:r>
          </a:p>
          <a:p>
            <a:pPr marL="0" indent="0">
              <a:buNone/>
            </a:pPr>
            <a:r>
              <a:rPr lang="en-US" sz="1500" b="0" dirty="0"/>
              <a:t>IN Wesleyan Univ., IN</a:t>
            </a:r>
          </a:p>
          <a:p>
            <a:pPr marL="0" indent="0">
              <a:buNone/>
            </a:pPr>
            <a:r>
              <a:rPr lang="en-US" sz="1500" b="0" i="1" dirty="0">
                <a:solidFill>
                  <a:srgbClr val="C00000"/>
                </a:solidFill>
              </a:rPr>
              <a:t>John Brown Univ., AR*</a:t>
            </a:r>
          </a:p>
          <a:p>
            <a:pPr marL="0" indent="0">
              <a:buNone/>
            </a:pPr>
            <a:r>
              <a:rPr lang="en-US" sz="1500" b="0" dirty="0"/>
              <a:t>Lee Univ., TN</a:t>
            </a:r>
          </a:p>
          <a:p>
            <a:pPr marL="0" indent="0">
              <a:buNone/>
            </a:pPr>
            <a:r>
              <a:rPr lang="en-US" sz="1500" b="0" dirty="0"/>
              <a:t>LeTourneau Univ., TX</a:t>
            </a:r>
          </a:p>
          <a:p>
            <a:pPr marL="0" indent="0">
              <a:buNone/>
            </a:pPr>
            <a:r>
              <a:rPr lang="en-US" sz="1500" b="0" dirty="0"/>
              <a:t>Lincoln Chr. Univ., IL</a:t>
            </a:r>
          </a:p>
          <a:p>
            <a:pPr marL="0" indent="0">
              <a:buNone/>
            </a:pPr>
            <a:r>
              <a:rPr lang="en-US" sz="1500" b="0" dirty="0"/>
              <a:t>Lipscomb Univ., TN</a:t>
            </a:r>
          </a:p>
          <a:p>
            <a:pPr marL="0" indent="0">
              <a:buNone/>
            </a:pPr>
            <a:r>
              <a:rPr lang="en-US" sz="1500" b="0" i="1" dirty="0">
                <a:solidFill>
                  <a:srgbClr val="C00000"/>
                </a:solidFill>
              </a:rPr>
              <a:t>Messiah Coll., PA*</a:t>
            </a:r>
          </a:p>
          <a:p>
            <a:pPr marL="0" indent="0">
              <a:buNone/>
            </a:pPr>
            <a:r>
              <a:rPr lang="en-US" sz="1500" b="0" dirty="0"/>
              <a:t>MidAmerica Nazarene Univ., KS</a:t>
            </a:r>
          </a:p>
          <a:p>
            <a:pPr marL="0" indent="0">
              <a:buNone/>
            </a:pPr>
            <a:r>
              <a:rPr lang="en-US" sz="1500" b="0" dirty="0"/>
              <a:t>Milligan Coll., TN</a:t>
            </a:r>
          </a:p>
          <a:p>
            <a:pPr marL="0" indent="0">
              <a:buNone/>
            </a:pPr>
            <a:r>
              <a:rPr lang="en-US" sz="1500" b="0" dirty="0"/>
              <a:t>Moody Bible Institute, IL</a:t>
            </a:r>
          </a:p>
          <a:p>
            <a:pPr marL="0" indent="0">
              <a:buNone/>
            </a:pPr>
            <a:r>
              <a:rPr lang="en-US" sz="1500" b="0" dirty="0"/>
              <a:t>Nyack Coll., NY</a:t>
            </a:r>
          </a:p>
          <a:p>
            <a:pPr marL="0" indent="0">
              <a:buNone/>
            </a:pPr>
            <a:r>
              <a:rPr lang="en-US" sz="1500" b="0" dirty="0"/>
              <a:t>OK Baptist Univ., OK</a:t>
            </a:r>
          </a:p>
        </p:txBody>
      </p:sp>
      <p:sp>
        <p:nvSpPr>
          <p:cNvPr id="10" name="Content Placeholder 5">
            <a:extLst>
              <a:ext uri="{FF2B5EF4-FFF2-40B4-BE49-F238E27FC236}">
                <a16:creationId xmlns:a16="http://schemas.microsoft.com/office/drawing/2014/main" id="{19DD907F-DE6E-46FF-A304-8FE70E717ABA}"/>
              </a:ext>
            </a:extLst>
          </p:cNvPr>
          <p:cNvSpPr txBox="1">
            <a:spLocks/>
          </p:cNvSpPr>
          <p:nvPr/>
        </p:nvSpPr>
        <p:spPr bwMode="auto">
          <a:xfrm>
            <a:off x="5867402" y="1371600"/>
            <a:ext cx="327659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500" b="0" dirty="0"/>
              <a:t>OK Chr. Univ., OK</a:t>
            </a:r>
          </a:p>
          <a:p>
            <a:pPr marL="0" indent="0">
              <a:buNone/>
            </a:pPr>
            <a:r>
              <a:rPr lang="en-US" sz="1500" b="0" dirty="0"/>
              <a:t>Olivet Nazarene Univ., IL</a:t>
            </a:r>
          </a:p>
          <a:p>
            <a:pPr marL="0" indent="0">
              <a:buNone/>
            </a:pPr>
            <a:r>
              <a:rPr lang="en-US" sz="1500" b="0" dirty="0"/>
              <a:t>Point Loma Nazarene Univ., CA</a:t>
            </a:r>
          </a:p>
          <a:p>
            <a:pPr marL="0" indent="0">
              <a:buNone/>
            </a:pPr>
            <a:r>
              <a:rPr lang="en-US" sz="1500" b="0" i="1" dirty="0">
                <a:solidFill>
                  <a:srgbClr val="C00000"/>
                </a:solidFill>
              </a:rPr>
              <a:t>Roberts Wesleyan Coll., NY*</a:t>
            </a:r>
          </a:p>
          <a:p>
            <a:pPr marL="0" indent="0">
              <a:buNone/>
            </a:pPr>
            <a:r>
              <a:rPr lang="en-US" sz="1500" b="0" dirty="0"/>
              <a:t>Spring Arbor Univ., MI</a:t>
            </a:r>
          </a:p>
          <a:p>
            <a:pPr marL="0" indent="0">
              <a:buNone/>
            </a:pPr>
            <a:r>
              <a:rPr lang="en-US" sz="1500" b="0" dirty="0"/>
              <a:t>Sterling Coll., KS</a:t>
            </a:r>
          </a:p>
          <a:p>
            <a:pPr marL="0" indent="0">
              <a:buNone/>
            </a:pPr>
            <a:r>
              <a:rPr lang="en-US" sz="1500" b="0" i="1" dirty="0">
                <a:solidFill>
                  <a:srgbClr val="C00000"/>
                </a:solidFill>
              </a:rPr>
              <a:t>Taylor Univ., IN*</a:t>
            </a:r>
          </a:p>
          <a:p>
            <a:pPr marL="0" indent="0">
              <a:buNone/>
            </a:pPr>
            <a:r>
              <a:rPr lang="en-US" sz="1500" b="0" dirty="0"/>
              <a:t>Trevecca Nazarene Univ., TN</a:t>
            </a:r>
          </a:p>
          <a:p>
            <a:pPr marL="0" indent="0">
              <a:buNone/>
            </a:pPr>
            <a:r>
              <a:rPr lang="en-US" sz="1500" b="0" dirty="0"/>
              <a:t>Trinity Chr. Coll., IL</a:t>
            </a:r>
          </a:p>
          <a:p>
            <a:pPr marL="0" indent="0">
              <a:buNone/>
            </a:pPr>
            <a:r>
              <a:rPr lang="en-US" sz="1500" b="0" i="1" dirty="0">
                <a:solidFill>
                  <a:srgbClr val="C00000"/>
                </a:solidFill>
              </a:rPr>
              <a:t>Univ. of Northwestern - St Paul, MN*</a:t>
            </a:r>
          </a:p>
          <a:p>
            <a:pPr marL="0" indent="0">
              <a:buNone/>
            </a:pPr>
            <a:r>
              <a:rPr lang="en-US" sz="1500" b="0" dirty="0"/>
              <a:t>Warner Pacific Coll., OR</a:t>
            </a:r>
          </a:p>
          <a:p>
            <a:pPr marL="0" indent="0">
              <a:buNone/>
            </a:pPr>
            <a:r>
              <a:rPr lang="en-US" sz="1500" b="0" i="1" dirty="0">
                <a:solidFill>
                  <a:srgbClr val="C00000"/>
                </a:solidFill>
              </a:rPr>
              <a:t>Westmont Coll., CA*</a:t>
            </a:r>
          </a:p>
          <a:p>
            <a:pPr marL="0" indent="0">
              <a:buNone/>
            </a:pPr>
            <a:r>
              <a:rPr lang="en-US" sz="1500" b="0" dirty="0"/>
              <a:t>Wheaton Coll., IL</a:t>
            </a:r>
          </a:p>
          <a:p>
            <a:pPr marL="0" indent="0">
              <a:buNone/>
            </a:pPr>
            <a:r>
              <a:rPr lang="en-US" sz="1500" b="0" dirty="0"/>
              <a:t>William Jessup Univ., CA</a:t>
            </a:r>
          </a:p>
          <a:p>
            <a:pPr marL="0" indent="0">
              <a:buNone/>
            </a:pPr>
            <a:endParaRPr lang="en-US" sz="1500" b="0" i="1" kern="0" dirty="0">
              <a:solidFill>
                <a:srgbClr val="0070C0"/>
              </a:solidFill>
            </a:endParaRPr>
          </a:p>
        </p:txBody>
      </p:sp>
      <p:sp>
        <p:nvSpPr>
          <p:cNvPr id="4" name="TextBox 3">
            <a:extLst>
              <a:ext uri="{FF2B5EF4-FFF2-40B4-BE49-F238E27FC236}">
                <a16:creationId xmlns:a16="http://schemas.microsoft.com/office/drawing/2014/main" id="{C4A0CD06-B627-4C6B-AB7B-9DC0A5BA75D6}"/>
              </a:ext>
            </a:extLst>
          </p:cNvPr>
          <p:cNvSpPr txBox="1"/>
          <p:nvPr/>
        </p:nvSpPr>
        <p:spPr>
          <a:xfrm rot="1279941">
            <a:off x="7543800" y="533400"/>
            <a:ext cx="1524000" cy="923330"/>
          </a:xfrm>
          <a:prstGeom prst="rect">
            <a:avLst/>
          </a:prstGeom>
          <a:noFill/>
        </p:spPr>
        <p:txBody>
          <a:bodyPr wrap="square" rtlCol="0">
            <a:spAutoFit/>
          </a:bodyPr>
          <a:lstStyle/>
          <a:p>
            <a:pPr algn="ctr"/>
            <a:r>
              <a:rPr lang="en-US" b="0" i="1" dirty="0">
                <a:solidFill>
                  <a:srgbClr val="C00000"/>
                </a:solidFill>
              </a:rPr>
              <a:t>*Participated in all 21 surveys</a:t>
            </a:r>
          </a:p>
        </p:txBody>
      </p:sp>
    </p:spTree>
    <p:extLst>
      <p:ext uri="{BB962C8B-B14F-4D97-AF65-F5344CB8AC3E}">
        <p14:creationId xmlns:p14="http://schemas.microsoft.com/office/powerpoint/2010/main" val="337987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Financial Aid Survey Highlights</a:t>
            </a:r>
          </a:p>
        </p:txBody>
      </p:sp>
      <p:sp>
        <p:nvSpPr>
          <p:cNvPr id="3" name="Content Placeholder 2"/>
          <p:cNvSpPr>
            <a:spLocks noGrp="1"/>
          </p:cNvSpPr>
          <p:nvPr>
            <p:ph idx="1"/>
          </p:nvPr>
        </p:nvSpPr>
        <p:spPr/>
        <p:txBody>
          <a:bodyPr/>
          <a:lstStyle/>
          <a:p>
            <a:r>
              <a:rPr lang="en-US" sz="2400" dirty="0"/>
              <a:t>Enrollment by Type of Student</a:t>
            </a:r>
          </a:p>
          <a:p>
            <a:r>
              <a:rPr lang="en-US" sz="2400" dirty="0"/>
              <a:t>Reporting Relationships</a:t>
            </a:r>
          </a:p>
          <a:p>
            <a:r>
              <a:rPr lang="en-US" sz="2400" dirty="0"/>
              <a:t>One-Stop Shop</a:t>
            </a:r>
          </a:p>
          <a:p>
            <a:r>
              <a:rPr lang="en-US" sz="2400" dirty="0"/>
              <a:t>Strategic Partnerships</a:t>
            </a:r>
          </a:p>
          <a:p>
            <a:r>
              <a:rPr lang="en-US" sz="2400" dirty="0"/>
              <a:t>Use of Technology</a:t>
            </a:r>
          </a:p>
          <a:p>
            <a:r>
              <a:rPr lang="en-US" sz="2400" dirty="0"/>
              <a:t>Timing of freshmen financial aid offers</a:t>
            </a:r>
          </a:p>
          <a:p>
            <a:r>
              <a:rPr lang="en-US" sz="2400" dirty="0"/>
              <a:t>Documents Required</a:t>
            </a:r>
          </a:p>
          <a:p>
            <a:r>
              <a:rPr lang="en-US" sz="2400" dirty="0"/>
              <a:t>Income Share Agreements</a:t>
            </a:r>
          </a:p>
          <a:p>
            <a:r>
              <a:rPr lang="en-US" sz="2400" dirty="0"/>
              <a:t>Tuition reset experiences</a:t>
            </a:r>
          </a:p>
          <a:p>
            <a:r>
              <a:rPr lang="en-US" sz="2400" dirty="0"/>
              <a:t>Study Abroad Pricing</a:t>
            </a:r>
            <a:endParaRPr lang="en-US" sz="1600"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7</a:t>
            </a:fld>
            <a:endParaRPr lang="en-US" dirty="0"/>
          </a:p>
        </p:txBody>
      </p:sp>
      <p:sp>
        <p:nvSpPr>
          <p:cNvPr id="6" name="Date Placeholder 5"/>
          <p:cNvSpPr>
            <a:spLocks noGrp="1"/>
          </p:cNvSpPr>
          <p:nvPr>
            <p:ph type="dt" sz="half" idx="2"/>
          </p:nvPr>
        </p:nvSpPr>
        <p:spPr/>
        <p:txBody>
          <a:bodyPr/>
          <a:lstStyle/>
          <a:p>
            <a:pPr>
              <a:defRPr/>
            </a:pPr>
            <a:r>
              <a:rPr lang="en-US" dirty="0"/>
              <a:t>2019 Bethel Study – Trends in Affordability &amp; Institutional Health – 2.12.2020</a:t>
            </a:r>
          </a:p>
        </p:txBody>
      </p:sp>
      <p:sp>
        <p:nvSpPr>
          <p:cNvPr id="4" name="TextBox 3">
            <a:extLst>
              <a:ext uri="{FF2B5EF4-FFF2-40B4-BE49-F238E27FC236}">
                <a16:creationId xmlns:a16="http://schemas.microsoft.com/office/drawing/2014/main" id="{FDFB1263-0F2A-4EC7-98A9-40AD5B86759F}"/>
              </a:ext>
            </a:extLst>
          </p:cNvPr>
          <p:cNvSpPr txBox="1"/>
          <p:nvPr/>
        </p:nvSpPr>
        <p:spPr>
          <a:xfrm>
            <a:off x="5067300" y="4988193"/>
            <a:ext cx="4086225" cy="1077218"/>
          </a:xfrm>
          <a:prstGeom prst="rect">
            <a:avLst/>
          </a:prstGeom>
          <a:solidFill>
            <a:schemeClr val="tx2"/>
          </a:solidFill>
        </p:spPr>
        <p:txBody>
          <a:bodyPr wrap="square" rtlCol="0">
            <a:spAutoFit/>
          </a:bodyPr>
          <a:lstStyle/>
          <a:p>
            <a:r>
              <a:rPr lang="en-US" sz="1600" b="0" i="1" dirty="0">
                <a:solidFill>
                  <a:schemeClr val="bg1"/>
                </a:solidFill>
              </a:rPr>
              <a:t>Presentation made to financial aid officers available at www.bethel.edu/institutional-data-research/bethel-study/survey-presentations/</a:t>
            </a:r>
          </a:p>
        </p:txBody>
      </p:sp>
    </p:spTree>
    <p:extLst>
      <p:ext uri="{BB962C8B-B14F-4D97-AF65-F5344CB8AC3E}">
        <p14:creationId xmlns:p14="http://schemas.microsoft.com/office/powerpoint/2010/main" val="171567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dirty="0"/>
              <a:t>2018-’19 Enrollment </a:t>
            </a:r>
            <a:r>
              <a:rPr lang="en-US" sz="2000" dirty="0"/>
              <a:t>(see p. 4)</a:t>
            </a:r>
          </a:p>
        </p:txBody>
      </p:sp>
      <p:sp>
        <p:nvSpPr>
          <p:cNvPr id="20483" name="Rectangle 3"/>
          <p:cNvSpPr>
            <a:spLocks noGrp="1" noChangeArrowheads="1"/>
          </p:cNvSpPr>
          <p:nvPr>
            <p:ph idx="1"/>
          </p:nvPr>
        </p:nvSpPr>
        <p:spPr/>
        <p:txBody>
          <a:bodyPr/>
          <a:lstStyle/>
          <a:p>
            <a:pPr eaLnBrk="1" hangingPunct="1"/>
            <a:r>
              <a:rPr lang="en-US" dirty="0"/>
              <a:t>Of the 60 respondents:</a:t>
            </a:r>
          </a:p>
          <a:p>
            <a:pPr lvl="1" eaLnBrk="1" hangingPunct="1"/>
            <a:r>
              <a:rPr lang="en-US" dirty="0"/>
              <a:t>47 (78%) report non-traditional undergrads</a:t>
            </a:r>
          </a:p>
          <a:p>
            <a:pPr lvl="1" eaLnBrk="1" hangingPunct="1"/>
            <a:r>
              <a:rPr lang="en-US" dirty="0"/>
              <a:t>56 (93%) report graduate students</a:t>
            </a:r>
          </a:p>
          <a:p>
            <a:pPr lvl="1" eaLnBrk="1" hangingPunct="1"/>
            <a:r>
              <a:rPr lang="en-US" dirty="0"/>
              <a:t>60 (100%) report traditional undergrads</a:t>
            </a:r>
          </a:p>
        </p:txBody>
      </p:sp>
      <p:sp>
        <p:nvSpPr>
          <p:cNvPr id="20487" name="Date Placeholder 7"/>
          <p:cNvSpPr>
            <a:spLocks noGrp="1"/>
          </p:cNvSpPr>
          <p:nvPr>
            <p:ph type="dt" sz="quarter" idx="2"/>
          </p:nvPr>
        </p:nvSpPr>
        <p:spPr>
          <a:xfrm>
            <a:off x="0" y="6477000"/>
            <a:ext cx="8153400" cy="381000"/>
          </a:xfrm>
          <a:prstGeom prst="rect">
            <a:avLst/>
          </a:prstGeom>
          <a:noFill/>
        </p:spPr>
        <p:txBody>
          <a:bodyPr/>
          <a:lstStyle/>
          <a:p>
            <a:r>
              <a:rPr lang="en-US" dirty="0"/>
              <a:t>2019 Bethel Study – Trends in Affordability &amp; Institutional Health – 2.12.2020</a:t>
            </a:r>
          </a:p>
        </p:txBody>
      </p:sp>
      <p:pic>
        <p:nvPicPr>
          <p:cNvPr id="20485" name="Picture 5" descr="MCPE01538_0000[1]"/>
          <p:cNvPicPr>
            <a:picLocks noChangeAspect="1" noChangeArrowheads="1"/>
          </p:cNvPicPr>
          <p:nvPr/>
        </p:nvPicPr>
        <p:blipFill>
          <a:blip r:embed="rId3" cstate="print"/>
          <a:srcRect/>
          <a:stretch>
            <a:fillRect/>
          </a:stretch>
        </p:blipFill>
        <p:spPr bwMode="auto">
          <a:xfrm>
            <a:off x="7815263" y="304800"/>
            <a:ext cx="1073150" cy="1981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a:lstStyle/>
          <a:p>
            <a:pPr eaLnBrk="1" hangingPunct="1"/>
            <a:r>
              <a:rPr lang="en-US" sz="4000" dirty="0"/>
              <a:t>Financial Aid Reporting Relationships </a:t>
            </a:r>
            <a:r>
              <a:rPr lang="en-US" sz="2000" dirty="0"/>
              <a:t>(see p. 190)</a:t>
            </a:r>
          </a:p>
        </p:txBody>
      </p:sp>
      <p:sp>
        <p:nvSpPr>
          <p:cNvPr id="7172" name="Rectangle 3"/>
          <p:cNvSpPr>
            <a:spLocks noGrp="1" noChangeArrowheads="1"/>
          </p:cNvSpPr>
          <p:nvPr>
            <p:ph type="body" sz="half" idx="1"/>
          </p:nvPr>
        </p:nvSpPr>
        <p:spPr>
          <a:xfrm>
            <a:off x="457200" y="1752600"/>
            <a:ext cx="7772400" cy="533400"/>
          </a:xfrm>
        </p:spPr>
        <p:txBody>
          <a:bodyPr/>
          <a:lstStyle/>
          <a:p>
            <a:pPr marL="0" eaLnBrk="1" hangingPunct="1">
              <a:lnSpc>
                <a:spcPct val="80000"/>
              </a:lnSpc>
              <a:buFontTx/>
              <a:buNone/>
              <a:defRPr/>
            </a:pPr>
            <a:r>
              <a:rPr lang="en-US" sz="2000" dirty="0"/>
              <a:t>Where do financial aid offices reside in the school’s organizational structure (60 schools reporting)?</a:t>
            </a:r>
          </a:p>
          <a:p>
            <a:pPr eaLnBrk="1" hangingPunct="1">
              <a:lnSpc>
                <a:spcPct val="80000"/>
              </a:lnSpc>
              <a:buFontTx/>
              <a:buNone/>
              <a:defRPr/>
            </a:pPr>
            <a:endParaRPr lang="en-US" sz="2000" dirty="0"/>
          </a:p>
        </p:txBody>
      </p:sp>
      <p:pic>
        <p:nvPicPr>
          <p:cNvPr id="12293" name="Picture 4" descr="BD21298_"/>
          <p:cNvPicPr>
            <a:picLocks noChangeAspect="1" noChangeArrowheads="1"/>
          </p:cNvPicPr>
          <p:nvPr/>
        </p:nvPicPr>
        <p:blipFill>
          <a:blip r:embed="rId2" cstate="print"/>
          <a:srcRect/>
          <a:stretch>
            <a:fillRect/>
          </a:stretch>
        </p:blipFill>
        <p:spPr bwMode="auto">
          <a:xfrm>
            <a:off x="8715375" y="6353175"/>
            <a:ext cx="123825" cy="123825"/>
          </a:xfrm>
          <a:prstGeom prst="rect">
            <a:avLst/>
          </a:prstGeom>
          <a:noFill/>
          <a:ln w="9525">
            <a:noFill/>
            <a:miter lim="800000"/>
            <a:headEnd/>
            <a:tailEnd/>
          </a:ln>
        </p:spPr>
      </p:pic>
      <p:graphicFrame>
        <p:nvGraphicFramePr>
          <p:cNvPr id="8" name="Content Placeholder 8"/>
          <p:cNvGraphicFramePr>
            <a:graphicFrameLocks noGrp="1"/>
          </p:cNvGraphicFramePr>
          <p:nvPr>
            <p:ph sz="quarter" idx="3"/>
            <p:extLst/>
          </p:nvPr>
        </p:nvGraphicFramePr>
        <p:xfrm>
          <a:off x="1773003" y="1766747"/>
          <a:ext cx="69088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12295" name="Slide Number Placeholder 6"/>
          <p:cNvSpPr>
            <a:spLocks noGrp="1"/>
          </p:cNvSpPr>
          <p:nvPr>
            <p:ph type="sldNum" sz="quarter" idx="11"/>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BA738B-E11A-4B36-9CF5-B9767BDAA4A8}"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Trends in Affordability &amp; Institutional Health – 2.12.2020</a:t>
            </a:r>
          </a:p>
        </p:txBody>
      </p:sp>
    </p:spTree>
    <p:extLst>
      <p:ext uri="{BB962C8B-B14F-4D97-AF65-F5344CB8AC3E}">
        <p14:creationId xmlns:p14="http://schemas.microsoft.com/office/powerpoint/2010/main" val="1808743835"/>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84326</TotalTime>
  <Words>4903</Words>
  <Application>Microsoft Office PowerPoint</Application>
  <PresentationFormat>On-screen Show (4:3)</PresentationFormat>
  <Paragraphs>695</Paragraphs>
  <Slides>59</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Times New Roman</vt:lpstr>
      <vt:lpstr>Default Design</vt:lpstr>
      <vt:lpstr>2019 Bethel Study  And the Survey Says… Trends in Affordability &amp; Institutional Financial Health at CCCU Schools (public version)</vt:lpstr>
      <vt:lpstr>Authors</vt:lpstr>
      <vt:lpstr>Presentation Overview</vt:lpstr>
      <vt:lpstr>60 Participants – Nov. 19</vt:lpstr>
      <vt:lpstr>Profile of Responding Schools  (see p. 3)</vt:lpstr>
      <vt:lpstr>48 Schools Participated in at least  6 of the last 7 Surveys 135 schools participated in at least 1 survey</vt:lpstr>
      <vt:lpstr>Financial Aid Survey Highlights</vt:lpstr>
      <vt:lpstr>2018-’19 Enrollment (see p. 4)</vt:lpstr>
      <vt:lpstr>Financial Aid Reporting Relationships (see p. 190)</vt:lpstr>
      <vt:lpstr>PowerPoint Presentation</vt:lpstr>
      <vt:lpstr>One-Stop Shop</vt:lpstr>
      <vt:lpstr>Strategic Academic Partnerships (see p. 256f)</vt:lpstr>
      <vt:lpstr>Financial Aid Use of Technology</vt:lpstr>
      <vt:lpstr>Timing of New Student Awards for 2020 (see p. 249ff.)</vt:lpstr>
      <vt:lpstr>Documents required to complete a  Financial Aid File:  Applying for Need-Based Aid, Not Selected for Verification (see pp.239-241)</vt:lpstr>
      <vt:lpstr>Documents required to complete a  Financial Aid File:  Applying for Non-Need-Based Aid (see pp. 239-247)</vt:lpstr>
      <vt:lpstr>Income Share Agreements (see p. 250ff.)</vt:lpstr>
      <vt:lpstr>8 CCCU Schools* Completed Tuition Reset since 1516 (see p. 252ff.)</vt:lpstr>
      <vt:lpstr>Pricing of Full-Term Study Abroad Programs Compared with Residential Programs (see pp. 231-232)</vt:lpstr>
      <vt:lpstr>Affordability</vt:lpstr>
      <vt:lpstr>Chart Legend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3-Year Cohort Default Rates Active CCCU Members</vt:lpstr>
      <vt:lpstr>PowerPoint Presentation</vt:lpstr>
      <vt:lpstr>PowerPoint Presentation</vt:lpstr>
      <vt:lpstr>Institutional Financial Health</vt:lpstr>
      <vt:lpstr>PowerPoint Presentation</vt:lpstr>
      <vt:lpstr>PowerPoint Presentation</vt:lpstr>
      <vt:lpstr>PowerPoint Presentation</vt:lpstr>
      <vt:lpstr>Percentage of 2018-19 Institutional Gift Aid (IGA) that is “funded” (see p. 41)</vt:lpstr>
      <vt:lpstr>PowerPoint Presentation</vt:lpstr>
      <vt:lpstr>“Target” Unfunded Discount Rate for 2019-20 New Students (see p. 129)</vt:lpstr>
      <vt:lpstr>PowerPoint Presentation</vt:lpstr>
      <vt:lpstr>PowerPoint Presentation</vt:lpstr>
      <vt:lpstr>Price compared with Family Wealth  (see p. 157ff.)</vt:lpstr>
      <vt:lpstr>Price Compared with Family Wealth: 2018-19</vt:lpstr>
      <vt:lpstr>PowerPoint Presentation</vt:lpstr>
      <vt:lpstr>PowerPoint Presentation</vt:lpstr>
      <vt:lpstr>PowerPoint Presentation</vt:lpstr>
      <vt:lpstr>PowerPoint Presentation</vt:lpstr>
      <vt:lpstr>PowerPoint Presentation</vt:lpstr>
      <vt:lpstr>Takeaways</vt:lpstr>
      <vt:lpstr>14 schools had more Aggregate Net Tuition Revenue in 2018-19 than in 2013-14</vt:lpstr>
      <vt:lpstr>24 schools had less Aggregate Net Tuition Revenue in 2018-19 than in 2013-14 </vt:lpstr>
      <vt:lpstr>Aggregate NTR Summary</vt:lpstr>
      <vt:lpstr>Impact of Loss of Government Funds</vt:lpstr>
      <vt:lpstr>PowerPoint Presentation</vt:lpstr>
      <vt:lpstr>PowerPoint Presentation</vt:lpstr>
      <vt:lpstr>PowerPoint Presentation</vt:lpstr>
      <vt:lpstr>Additional Services Available</vt:lpstr>
      <vt:lpstr>Questions?</vt:lpstr>
    </vt:vector>
  </TitlesOfParts>
  <Company>Bethel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CCCU Financial Aid Survey - Dec 2004</dc:title>
  <dc:creator>jdolson</dc:creator>
  <cp:lastModifiedBy>Jeffrey Olson</cp:lastModifiedBy>
  <cp:revision>1982</cp:revision>
  <cp:lastPrinted>2020-01-30T17:24:54Z</cp:lastPrinted>
  <dcterms:created xsi:type="dcterms:W3CDTF">2004-12-29T17:28:42Z</dcterms:created>
  <dcterms:modified xsi:type="dcterms:W3CDTF">2020-01-30T18:01:17Z</dcterms:modified>
</cp:coreProperties>
</file>